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4"/>
  </p:notesMasterIdLst>
  <p:handoutMasterIdLst>
    <p:handoutMasterId r:id="rId25"/>
  </p:handoutMasterIdLst>
  <p:sldIdLst>
    <p:sldId id="893" r:id="rId2"/>
    <p:sldId id="4556" r:id="rId3"/>
    <p:sldId id="384" r:id="rId4"/>
    <p:sldId id="4557" r:id="rId5"/>
    <p:sldId id="867" r:id="rId6"/>
    <p:sldId id="4564" r:id="rId7"/>
    <p:sldId id="4575" r:id="rId8"/>
    <p:sldId id="4567" r:id="rId9"/>
    <p:sldId id="4561" r:id="rId10"/>
    <p:sldId id="4563" r:id="rId11"/>
    <p:sldId id="4576" r:id="rId12"/>
    <p:sldId id="4570" r:id="rId13"/>
    <p:sldId id="4560" r:id="rId14"/>
    <p:sldId id="4568" r:id="rId15"/>
    <p:sldId id="4558" r:id="rId16"/>
    <p:sldId id="4562" r:id="rId17"/>
    <p:sldId id="4569" r:id="rId18"/>
    <p:sldId id="873" r:id="rId19"/>
    <p:sldId id="4573" r:id="rId20"/>
    <p:sldId id="4572" r:id="rId21"/>
    <p:sldId id="4566" r:id="rId22"/>
    <p:sldId id="10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F09C67-A090-45BC-4928-F5BFB33795A6}" name="John Cole" initials="JC" userId="S::john.cole@urus.org::dce859ca-a69c-4b2e-9c63-aedc4f3b9c67" providerId="AD"/>
  <p188:author id="{A0945289-9C74-CE93-5741-26F1F37DD373}" name="Bob Welper" initials="BW" userId="S::Bob.Welper@urus.org::9e4a3922-0deb-4c4e-8dcc-72f8e38aa601" providerId="AD"/>
  <p188:author id="{10B21AD3-2564-C140-633D-FCE51943B8A4}" name="Paul Hunt" initials="PH" userId="S::Paul.Hunt@urus.org::c5059934-7e03-40bc-86c0-717ae8f90c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38" autoAdjust="0"/>
    <p:restoredTop sz="94660"/>
  </p:normalViewPr>
  <p:slideViewPr>
    <p:cSldViewPr snapToGrid="0">
      <p:cViewPr varScale="1">
        <p:scale>
          <a:sx n="157" d="100"/>
          <a:sy n="157" d="100"/>
        </p:scale>
        <p:origin x="608" y="168"/>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1" d="100"/>
          <a:sy n="81" d="100"/>
        </p:scale>
        <p:origin x="28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rot="5400000">
            <a:off x="-411873" y="498765"/>
            <a:ext cx="1282535" cy="458788"/>
          </a:xfrm>
          <a:prstGeom prst="rect">
            <a:avLst/>
          </a:prstGeom>
          <a:blipFill>
            <a:blip r:embed="rId2" cstate="email">
              <a:extLst>
                <a:ext uri="{28A0092B-C50C-407E-A947-70E740481C1C}">
                  <a14:useLocalDpi xmlns:a14="http://schemas.microsoft.com/office/drawing/2010/main"/>
                </a:ext>
              </a:extLst>
            </a:blip>
            <a:stretch>
              <a:fillRect/>
            </a:stretch>
          </a:blipFill>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986B36-AD23-4774-8FB2-8553B595C00B}" type="datetimeFigureOut">
              <a:rPr lang="en-US" smtClean="0"/>
              <a:t>10/27/23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0A717C-083D-4A29-A5DF-280DB2E50E78}" type="slidenum">
              <a:rPr lang="en-US" smtClean="0"/>
              <a:t>‹#›</a:t>
            </a:fld>
            <a:endParaRPr lang="en-US"/>
          </a:p>
        </p:txBody>
      </p:sp>
    </p:spTree>
    <p:extLst>
      <p:ext uri="{BB962C8B-B14F-4D97-AF65-F5344CB8AC3E}">
        <p14:creationId xmlns:p14="http://schemas.microsoft.com/office/powerpoint/2010/main" val="1560231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78F0D-80A5-4B23-B021-6B66BA6F26FE}" type="datetimeFigureOut">
              <a:rPr lang="en-US" smtClean="0"/>
              <a:t>10/27/23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46AA1-69F3-4DB7-B157-3F23CA0C0D95}" type="slidenum">
              <a:rPr lang="en-US" smtClean="0"/>
              <a:t>‹#›</a:t>
            </a:fld>
            <a:endParaRPr lang="en-US"/>
          </a:p>
        </p:txBody>
      </p:sp>
    </p:spTree>
    <p:extLst>
      <p:ext uri="{BB962C8B-B14F-4D97-AF65-F5344CB8AC3E}">
        <p14:creationId xmlns:p14="http://schemas.microsoft.com/office/powerpoint/2010/main" val="38420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98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679A7CC-83E9-4F2A-90BC-0BB74990885C}"/>
              </a:ext>
            </a:extLst>
          </p:cNvPr>
          <p:cNvSpPr/>
          <p:nvPr userDrawn="1"/>
        </p:nvSpPr>
        <p:spPr>
          <a:xfrm>
            <a:off x="9673389" y="5759116"/>
            <a:ext cx="2518611" cy="10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Rectangle: Single Corner Snipped 29">
            <a:extLst>
              <a:ext uri="{FF2B5EF4-FFF2-40B4-BE49-F238E27FC236}">
                <a16:creationId xmlns:a16="http://schemas.microsoft.com/office/drawing/2014/main" id="{7CFDED71-3A91-4AB3-A7D1-E1077CB9C628}"/>
              </a:ext>
            </a:extLst>
          </p:cNvPr>
          <p:cNvSpPr>
            <a:spLocks noChangeAspect="1"/>
          </p:cNvSpPr>
          <p:nvPr userDrawn="1"/>
        </p:nvSpPr>
        <p:spPr>
          <a:xfrm>
            <a:off x="-2" y="0"/>
            <a:ext cx="10587791" cy="6858000"/>
          </a:xfrm>
          <a:prstGeom prst="snip1Rect">
            <a:avLst>
              <a:gd name="adj" fmla="val 42252"/>
            </a:avLst>
          </a:prstGeom>
          <a:blipFill>
            <a:blip r:embed="rId2"/>
            <a:stretch>
              <a:fillRect l="-11368" t="-3480" r="2662" b="-140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hasCustomPrompt="1"/>
          </p:nvPr>
        </p:nvSpPr>
        <p:spPr>
          <a:xfrm>
            <a:off x="677729" y="536522"/>
            <a:ext cx="4616165" cy="1216538"/>
          </a:xfrm>
        </p:spPr>
        <p:txBody>
          <a:bodyPr anchor="b">
            <a:normAutofit/>
          </a:bodyPr>
          <a:lstStyle>
            <a:lvl1pPr algn="l">
              <a:defRPr sz="4400" b="1" baseline="0">
                <a:solidFill>
                  <a:schemeClr val="bg1"/>
                </a:solidFill>
              </a:defRPr>
            </a:lvl1pPr>
          </a:lstStyle>
          <a:p>
            <a:r>
              <a:rPr lang="en-US" dirty="0"/>
              <a:t>CLICK TO EDIT TITLE</a:t>
            </a:r>
          </a:p>
        </p:txBody>
      </p:sp>
      <p:sp>
        <p:nvSpPr>
          <p:cNvPr id="3" name="Subtitle 2"/>
          <p:cNvSpPr>
            <a:spLocks noGrp="1"/>
          </p:cNvSpPr>
          <p:nvPr userDrawn="1">
            <p:ph type="subTitle" idx="1" hasCustomPrompt="1"/>
          </p:nvPr>
        </p:nvSpPr>
        <p:spPr>
          <a:xfrm>
            <a:off x="677730" y="1753060"/>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and date</a:t>
            </a:r>
          </a:p>
        </p:txBody>
      </p:sp>
      <p:sp>
        <p:nvSpPr>
          <p:cNvPr id="7" name="Footer Placeholder 4">
            <a:extLst>
              <a:ext uri="{FF2B5EF4-FFF2-40B4-BE49-F238E27FC236}">
                <a16:creationId xmlns:a16="http://schemas.microsoft.com/office/drawing/2014/main" id="{2C9E5889-621C-4733-B53C-B523BAC94CAF}"/>
              </a:ext>
            </a:extLst>
          </p:cNvPr>
          <p:cNvSpPr>
            <a:spLocks noGrp="1"/>
          </p:cNvSpPr>
          <p:nvPr userDrawn="1">
            <p:ph type="ftr" sz="quarter" idx="11"/>
          </p:nvPr>
        </p:nvSpPr>
        <p:spPr>
          <a:xfrm>
            <a:off x="4038600" y="6356350"/>
            <a:ext cx="4114800" cy="365125"/>
          </a:xfrm>
          <a:prstGeom prst="rect">
            <a:avLst/>
          </a:prstGeom>
        </p:spPr>
        <p:txBody>
          <a:bodyPr/>
          <a:lstStyle>
            <a:lvl1pPr algn="ctr">
              <a:defRPr sz="1400">
                <a:solidFill>
                  <a:schemeClr val="accent6"/>
                </a:solidFill>
              </a:defRPr>
            </a:lvl1pPr>
          </a:lstStyle>
          <a:p>
            <a:r>
              <a:rPr lang="en-US"/>
              <a:t>CONFIDENTIAL</a:t>
            </a:r>
          </a:p>
        </p:txBody>
      </p:sp>
      <p:pic>
        <p:nvPicPr>
          <p:cNvPr id="34" name="Picture 33" descr="A picture containing drawing&#10;&#10;Description automatically generated">
            <a:extLst>
              <a:ext uri="{FF2B5EF4-FFF2-40B4-BE49-F238E27FC236}">
                <a16:creationId xmlns:a16="http://schemas.microsoft.com/office/drawing/2014/main" id="{0B87985C-CF51-41AF-9F79-75BC4D732EF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10775" y="591153"/>
            <a:ext cx="1879565" cy="426290"/>
          </a:xfrm>
          <a:prstGeom prst="rect">
            <a:avLst/>
          </a:prstGeom>
        </p:spPr>
      </p:pic>
      <p:pic>
        <p:nvPicPr>
          <p:cNvPr id="64" name="Picture 63" descr="A picture containing drawing&#10;&#10;Description automatically generated">
            <a:extLst>
              <a:ext uri="{FF2B5EF4-FFF2-40B4-BE49-F238E27FC236}">
                <a16:creationId xmlns:a16="http://schemas.microsoft.com/office/drawing/2014/main" id="{502D699B-CFC8-4B91-B8D2-7C8D615D02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V="1">
            <a:off x="4096815" y="-4968777"/>
            <a:ext cx="6954796" cy="19672134"/>
          </a:xfrm>
          <a:prstGeom prst="rect">
            <a:avLst/>
          </a:prstGeom>
        </p:spPr>
      </p:pic>
      <p:sp>
        <p:nvSpPr>
          <p:cNvPr id="47" name="Rectangle 46">
            <a:extLst>
              <a:ext uri="{FF2B5EF4-FFF2-40B4-BE49-F238E27FC236}">
                <a16:creationId xmlns:a16="http://schemas.microsoft.com/office/drawing/2014/main" id="{65DA1471-4449-4CBB-B42F-8634D442C372}"/>
              </a:ext>
            </a:extLst>
          </p:cNvPr>
          <p:cNvSpPr/>
          <p:nvPr userDrawn="1"/>
        </p:nvSpPr>
        <p:spPr>
          <a:xfrm flipV="1">
            <a:off x="0" y="6857998"/>
            <a:ext cx="12224083" cy="61717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48" name="Rectangle 47">
            <a:extLst>
              <a:ext uri="{FF2B5EF4-FFF2-40B4-BE49-F238E27FC236}">
                <a16:creationId xmlns:a16="http://schemas.microsoft.com/office/drawing/2014/main" id="{DC7C1B98-55CE-4DB1-82A5-EF70FC663320}"/>
              </a:ext>
            </a:extLst>
          </p:cNvPr>
          <p:cNvSpPr/>
          <p:nvPr userDrawn="1"/>
        </p:nvSpPr>
        <p:spPr>
          <a:xfrm>
            <a:off x="0" y="-3449178"/>
            <a:ext cx="12224083"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Tree>
    <p:extLst>
      <p:ext uri="{BB962C8B-B14F-4D97-AF65-F5344CB8AC3E}">
        <p14:creationId xmlns:p14="http://schemas.microsoft.com/office/powerpoint/2010/main" val="73646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1B8B61-8170-468B-A590-A4C06BEBFF88}"/>
              </a:ext>
            </a:extLst>
          </p:cNvPr>
          <p:cNvSpPr/>
          <p:nvPr userDrawn="1"/>
        </p:nvSpPr>
        <p:spPr>
          <a:xfrm>
            <a:off x="9673389" y="5759116"/>
            <a:ext cx="2518611" cy="10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9" name="Picture 8" descr="A picture containing drawing&#10;&#10;Description automatically generated">
            <a:extLst>
              <a:ext uri="{FF2B5EF4-FFF2-40B4-BE49-F238E27FC236}">
                <a16:creationId xmlns:a16="http://schemas.microsoft.com/office/drawing/2014/main" id="{E109D679-A3FF-4CB4-A8F9-615BBDBF75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0775" y="591153"/>
            <a:ext cx="1879565" cy="426290"/>
          </a:xfrm>
          <a:prstGeom prst="rect">
            <a:avLst/>
          </a:prstGeom>
        </p:spPr>
      </p:pic>
      <p:sp>
        <p:nvSpPr>
          <p:cNvPr id="6" name="Rectangle: Single Corner Snipped 5">
            <a:extLst>
              <a:ext uri="{FF2B5EF4-FFF2-40B4-BE49-F238E27FC236}">
                <a16:creationId xmlns:a16="http://schemas.microsoft.com/office/drawing/2014/main" id="{91955A3A-3E45-4793-914D-C99F469E5BD3}"/>
              </a:ext>
            </a:extLst>
          </p:cNvPr>
          <p:cNvSpPr>
            <a:spLocks noChangeAspect="1"/>
          </p:cNvSpPr>
          <p:nvPr userDrawn="1"/>
        </p:nvSpPr>
        <p:spPr>
          <a:xfrm>
            <a:off x="-2" y="0"/>
            <a:ext cx="10427369" cy="6924676"/>
          </a:xfrm>
          <a:prstGeom prst="snip1Rect">
            <a:avLst>
              <a:gd name="adj" fmla="val 42252"/>
            </a:avLst>
          </a:prstGeom>
          <a:gradFill flip="none" rotWithShape="1">
            <a:gsLst>
              <a:gs pos="46000">
                <a:schemeClr val="tx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drawing&#10;&#10;Description automatically generated">
            <a:extLst>
              <a:ext uri="{FF2B5EF4-FFF2-40B4-BE49-F238E27FC236}">
                <a16:creationId xmlns:a16="http://schemas.microsoft.com/office/drawing/2014/main" id="{93A5D631-0DDB-408F-8C59-BFC87AC90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4096815" y="-4968777"/>
            <a:ext cx="6954796" cy="19672134"/>
          </a:xfrm>
          <a:prstGeom prst="rect">
            <a:avLst/>
          </a:prstGeom>
        </p:spPr>
      </p:pic>
      <p:sp>
        <p:nvSpPr>
          <p:cNvPr id="5" name="Title 1"/>
          <p:cNvSpPr>
            <a:spLocks noGrp="1"/>
          </p:cNvSpPr>
          <p:nvPr>
            <p:ph type="title" hasCustomPrompt="1"/>
          </p:nvPr>
        </p:nvSpPr>
        <p:spPr>
          <a:xfrm>
            <a:off x="838200" y="365125"/>
            <a:ext cx="10515600" cy="1325563"/>
          </a:xfrm>
        </p:spPr>
        <p:txBody>
          <a:bodyPr/>
          <a:lstStyle>
            <a:lvl1pPr algn="l">
              <a:defRPr b="1" i="0" baseline="0">
                <a:solidFill>
                  <a:schemeClr val="bg1"/>
                </a:solidFill>
              </a:defRPr>
            </a:lvl1pPr>
          </a:lstStyle>
          <a:p>
            <a:r>
              <a:rPr lang="en-US" dirty="0"/>
              <a:t>THANK YOU!</a:t>
            </a:r>
          </a:p>
        </p:txBody>
      </p:sp>
      <p:sp>
        <p:nvSpPr>
          <p:cNvPr id="4" name="Footer Placeholder 4">
            <a:extLst>
              <a:ext uri="{FF2B5EF4-FFF2-40B4-BE49-F238E27FC236}">
                <a16:creationId xmlns:a16="http://schemas.microsoft.com/office/drawing/2014/main" id="{19DFBB07-4958-414A-A5FF-45D97F70572B}"/>
              </a:ext>
            </a:extLst>
          </p:cNvPr>
          <p:cNvSpPr>
            <a:spLocks noGrp="1"/>
          </p:cNvSpPr>
          <p:nvPr>
            <p:ph type="ftr" sz="quarter" idx="11"/>
          </p:nvPr>
        </p:nvSpPr>
        <p:spPr>
          <a:xfrm>
            <a:off x="4038600" y="6356350"/>
            <a:ext cx="4114800" cy="365125"/>
          </a:xfrm>
          <a:prstGeom prst="rect">
            <a:avLst/>
          </a:prstGeom>
        </p:spPr>
        <p:txBody>
          <a:bodyPr/>
          <a:lstStyle>
            <a:lvl1pPr algn="ctr">
              <a:defRPr sz="1400">
                <a:solidFill>
                  <a:schemeClr val="accent6"/>
                </a:solidFill>
              </a:defRPr>
            </a:lvl1pPr>
          </a:lstStyle>
          <a:p>
            <a:r>
              <a:rPr lang="en-US"/>
              <a:t>CONFIDENTIAL</a:t>
            </a:r>
            <a:endParaRPr lang="en-US" dirty="0"/>
          </a:p>
        </p:txBody>
      </p:sp>
      <p:sp>
        <p:nvSpPr>
          <p:cNvPr id="10" name="Rectangle 9">
            <a:extLst>
              <a:ext uri="{FF2B5EF4-FFF2-40B4-BE49-F238E27FC236}">
                <a16:creationId xmlns:a16="http://schemas.microsoft.com/office/drawing/2014/main" id="{3CF644C0-6923-46BA-92EF-72CC28AB7F70}"/>
              </a:ext>
            </a:extLst>
          </p:cNvPr>
          <p:cNvSpPr/>
          <p:nvPr userDrawn="1"/>
        </p:nvSpPr>
        <p:spPr>
          <a:xfrm flipV="1">
            <a:off x="0" y="6857998"/>
            <a:ext cx="12224083" cy="61717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11" name="Rectangle 10">
            <a:extLst>
              <a:ext uri="{FF2B5EF4-FFF2-40B4-BE49-F238E27FC236}">
                <a16:creationId xmlns:a16="http://schemas.microsoft.com/office/drawing/2014/main" id="{30E75B10-0775-4F87-AADF-A1ED831DE22E}"/>
              </a:ext>
            </a:extLst>
          </p:cNvPr>
          <p:cNvSpPr/>
          <p:nvPr userDrawn="1"/>
        </p:nvSpPr>
        <p:spPr>
          <a:xfrm>
            <a:off x="0" y="-3449178"/>
            <a:ext cx="12224083"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Tree>
    <p:extLst>
      <p:ext uri="{BB962C8B-B14F-4D97-AF65-F5344CB8AC3E}">
        <p14:creationId xmlns:p14="http://schemas.microsoft.com/office/powerpoint/2010/main" val="1923520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40790E-2093-A04C-8E78-4CA06A9AF8BD}" type="datetime1">
              <a:rPr lang="en-US" smtClean="0"/>
              <a:t>10/27/23</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Footer Placeholder 4">
            <a:extLst>
              <a:ext uri="{FF2B5EF4-FFF2-40B4-BE49-F238E27FC236}">
                <a16:creationId xmlns:a16="http://schemas.microsoft.com/office/drawing/2014/main" id="{A822BB7A-99ED-E141-816A-E16EB7E22D78}"/>
              </a:ext>
            </a:extLst>
          </p:cNvPr>
          <p:cNvSpPr>
            <a:spLocks noGrp="1"/>
          </p:cNvSpPr>
          <p:nvPr>
            <p:ph type="ftr" sz="quarter" idx="11"/>
          </p:nvPr>
        </p:nvSpPr>
        <p:spPr>
          <a:xfrm>
            <a:off x="838200" y="6356350"/>
            <a:ext cx="9047922" cy="365125"/>
          </a:xfrm>
          <a:prstGeom prst="rect">
            <a:avLst/>
          </a:prstGeom>
        </p:spPr>
        <p:txBody>
          <a:bodyPr/>
          <a:lstStyle>
            <a:lvl1pPr algn="ctr">
              <a:defRPr sz="1400" b="0">
                <a:solidFill>
                  <a:schemeClr val="tx2"/>
                </a:solidFill>
              </a:defRPr>
            </a:lvl1pPr>
          </a:lstStyle>
          <a:p>
            <a:r>
              <a:rPr lang="en-US" dirty="0"/>
              <a:t>42nd ADSA Discover Conference, Managing Genetic Diversity for Future Dairy and Livestock Breeding</a:t>
            </a:r>
          </a:p>
        </p:txBody>
      </p:sp>
    </p:spTree>
    <p:extLst>
      <p:ext uri="{BB962C8B-B14F-4D97-AF65-F5344CB8AC3E}">
        <p14:creationId xmlns:p14="http://schemas.microsoft.com/office/powerpoint/2010/main" val="2657745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1188720"/>
            <a:ext cx="5364480" cy="5120640"/>
          </a:xfrm>
        </p:spPr>
        <p:txBody>
          <a:bodyPr/>
          <a:lstStyle>
            <a:lvl1pPr>
              <a:defRPr sz="2700"/>
            </a:lvl1pPr>
            <a:lvl2pPr>
              <a:defRPr sz="27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39840" y="1188720"/>
            <a:ext cx="5364480" cy="5120640"/>
          </a:xfrm>
        </p:spPr>
        <p:txBody>
          <a:bodyPr/>
          <a:lstStyle>
            <a:lvl1pPr>
              <a:defRPr sz="2700"/>
            </a:lvl1pPr>
            <a:lvl2pPr>
              <a:defRPr sz="27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7188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dirty="0"/>
              <a:t>Click to edit Master title style</a:t>
            </a:r>
          </a:p>
        </p:txBody>
      </p:sp>
      <p:sp>
        <p:nvSpPr>
          <p:cNvPr id="3" name="Content Placeholder 2"/>
          <p:cNvSpPr>
            <a:spLocks noGrp="1"/>
          </p:cNvSpPr>
          <p:nvPr>
            <p:ph sz="half" idx="1"/>
          </p:nvPr>
        </p:nvSpPr>
        <p:spPr>
          <a:xfrm>
            <a:off x="487680" y="1188720"/>
            <a:ext cx="11216640" cy="5120640"/>
          </a:xfrm>
        </p:spPr>
        <p:txBody>
          <a:bodyPr/>
          <a:lstStyle>
            <a:lvl1pPr marL="274320" indent="-274320">
              <a:defRPr sz="2700"/>
            </a:lvl1pPr>
            <a:lvl2pPr marL="685800">
              <a:defRPr sz="2700"/>
            </a:lvl2pPr>
            <a:lvl3pPr marL="960120" indent="-274320">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3557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E6429B-9FBE-4A4F-ACD2-5A338618D132}"/>
              </a:ext>
            </a:extLst>
          </p:cNvPr>
          <p:cNvSpPr/>
          <p:nvPr userDrawn="1"/>
        </p:nvSpPr>
        <p:spPr>
          <a:xfrm>
            <a:off x="9673389" y="5759116"/>
            <a:ext cx="2518611" cy="10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Single Corner Snipped 11">
            <a:extLst>
              <a:ext uri="{FF2B5EF4-FFF2-40B4-BE49-F238E27FC236}">
                <a16:creationId xmlns:a16="http://schemas.microsoft.com/office/drawing/2014/main" id="{CDAEB0E3-DD4C-4B30-99C8-3082E0C2700B}"/>
              </a:ext>
            </a:extLst>
          </p:cNvPr>
          <p:cNvSpPr>
            <a:spLocks noChangeAspect="1"/>
          </p:cNvSpPr>
          <p:nvPr userDrawn="1"/>
        </p:nvSpPr>
        <p:spPr>
          <a:xfrm>
            <a:off x="-2" y="0"/>
            <a:ext cx="10427369" cy="6924676"/>
          </a:xfrm>
          <a:prstGeom prst="snip1Rect">
            <a:avLst>
              <a:gd name="adj" fmla="val 42252"/>
            </a:avLst>
          </a:prstGeom>
          <a:gradFill flip="none" rotWithShape="1">
            <a:gsLst>
              <a:gs pos="46000">
                <a:schemeClr val="tx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3A992E7F-0DDB-453C-81B4-D563782B3ECB}"/>
              </a:ext>
            </a:extLst>
          </p:cNvPr>
          <p:cNvSpPr>
            <a:spLocks noGrp="1"/>
          </p:cNvSpPr>
          <p:nvPr>
            <p:ph type="ctrTitle" hasCustomPrompt="1"/>
          </p:nvPr>
        </p:nvSpPr>
        <p:spPr>
          <a:xfrm>
            <a:off x="677729" y="2069432"/>
            <a:ext cx="7343324" cy="2045044"/>
          </a:xfrm>
        </p:spPr>
        <p:txBody>
          <a:bodyPr anchor="b">
            <a:normAutofit/>
          </a:bodyPr>
          <a:lstStyle>
            <a:lvl1pPr algn="l">
              <a:defRPr sz="4400" b="1" baseline="0">
                <a:solidFill>
                  <a:schemeClr val="bg1"/>
                </a:solidFill>
              </a:defRPr>
            </a:lvl1pPr>
          </a:lstStyle>
          <a:p>
            <a:r>
              <a:rPr lang="en-US" dirty="0"/>
              <a:t>CLICK TO EDIT TITLE</a:t>
            </a:r>
          </a:p>
        </p:txBody>
      </p:sp>
      <p:sp>
        <p:nvSpPr>
          <p:cNvPr id="17" name="Subtitle 2">
            <a:extLst>
              <a:ext uri="{FF2B5EF4-FFF2-40B4-BE49-F238E27FC236}">
                <a16:creationId xmlns:a16="http://schemas.microsoft.com/office/drawing/2014/main" id="{39DF5442-677C-442D-93DC-D36F7800F2DA}"/>
              </a:ext>
            </a:extLst>
          </p:cNvPr>
          <p:cNvSpPr>
            <a:spLocks noGrp="1"/>
          </p:cNvSpPr>
          <p:nvPr>
            <p:ph type="subTitle" idx="1" hasCustomPrompt="1"/>
          </p:nvPr>
        </p:nvSpPr>
        <p:spPr>
          <a:xfrm>
            <a:off x="677730" y="4114476"/>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and date</a:t>
            </a:r>
          </a:p>
        </p:txBody>
      </p:sp>
      <p:sp>
        <p:nvSpPr>
          <p:cNvPr id="18" name="Footer Placeholder 4">
            <a:extLst>
              <a:ext uri="{FF2B5EF4-FFF2-40B4-BE49-F238E27FC236}">
                <a16:creationId xmlns:a16="http://schemas.microsoft.com/office/drawing/2014/main" id="{6FF3E115-32EA-43CC-A32E-1067104E852C}"/>
              </a:ext>
            </a:extLst>
          </p:cNvPr>
          <p:cNvSpPr>
            <a:spLocks noGrp="1"/>
          </p:cNvSpPr>
          <p:nvPr>
            <p:ph type="ftr" sz="quarter" idx="11"/>
          </p:nvPr>
        </p:nvSpPr>
        <p:spPr>
          <a:xfrm>
            <a:off x="4038600" y="6356350"/>
            <a:ext cx="4114800" cy="365125"/>
          </a:xfrm>
          <a:prstGeom prst="rect">
            <a:avLst/>
          </a:prstGeom>
        </p:spPr>
        <p:txBody>
          <a:bodyPr/>
          <a:lstStyle>
            <a:lvl1pPr algn="ctr">
              <a:defRPr sz="1400">
                <a:solidFill>
                  <a:schemeClr val="accent6"/>
                </a:solidFill>
              </a:defRPr>
            </a:lvl1pPr>
          </a:lstStyle>
          <a:p>
            <a:r>
              <a:rPr lang="en-US"/>
              <a:t>CONFIDENTIAL</a:t>
            </a:r>
            <a:endParaRPr lang="en-US" dirty="0"/>
          </a:p>
        </p:txBody>
      </p:sp>
      <p:pic>
        <p:nvPicPr>
          <p:cNvPr id="19" name="Picture 18" descr="A picture containing drawing&#10;&#10;Description automatically generated">
            <a:extLst>
              <a:ext uri="{FF2B5EF4-FFF2-40B4-BE49-F238E27FC236}">
                <a16:creationId xmlns:a16="http://schemas.microsoft.com/office/drawing/2014/main" id="{0BEB1784-A7EF-4382-A571-AF70A04346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0775" y="591153"/>
            <a:ext cx="1879565" cy="426290"/>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6A4CBE37-A85A-4B5A-BF48-4B61382EA2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4038600" y="-4849507"/>
            <a:ext cx="6954796" cy="19672134"/>
          </a:xfrm>
          <a:prstGeom prst="rect">
            <a:avLst/>
          </a:prstGeom>
        </p:spPr>
      </p:pic>
      <p:sp>
        <p:nvSpPr>
          <p:cNvPr id="9" name="Rectangle 8">
            <a:extLst>
              <a:ext uri="{FF2B5EF4-FFF2-40B4-BE49-F238E27FC236}">
                <a16:creationId xmlns:a16="http://schemas.microsoft.com/office/drawing/2014/main" id="{E783F98E-2B4D-4D2A-A599-A7AAB1A81A7F}"/>
              </a:ext>
            </a:extLst>
          </p:cNvPr>
          <p:cNvSpPr/>
          <p:nvPr userDrawn="1"/>
        </p:nvSpPr>
        <p:spPr>
          <a:xfrm flipV="1">
            <a:off x="0" y="6857998"/>
            <a:ext cx="12224083" cy="61717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10" name="Rectangle 9">
            <a:extLst>
              <a:ext uri="{FF2B5EF4-FFF2-40B4-BE49-F238E27FC236}">
                <a16:creationId xmlns:a16="http://schemas.microsoft.com/office/drawing/2014/main" id="{ED39D12C-34CF-4074-A4A1-718E76426271}"/>
              </a:ext>
            </a:extLst>
          </p:cNvPr>
          <p:cNvSpPr/>
          <p:nvPr userDrawn="1"/>
        </p:nvSpPr>
        <p:spPr>
          <a:xfrm>
            <a:off x="0" y="-3449178"/>
            <a:ext cx="12224083"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Tree>
    <p:extLst>
      <p:ext uri="{BB962C8B-B14F-4D97-AF65-F5344CB8AC3E}">
        <p14:creationId xmlns:p14="http://schemas.microsoft.com/office/powerpoint/2010/main" val="224616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EB3DB080-0483-4982-88A5-890176A5BD56}"/>
              </a:ext>
            </a:extLst>
          </p:cNvPr>
          <p:cNvSpPr>
            <a:spLocks noChangeAspect="1"/>
          </p:cNvSpPr>
          <p:nvPr userDrawn="1"/>
        </p:nvSpPr>
        <p:spPr>
          <a:xfrm>
            <a:off x="0" y="0"/>
            <a:ext cx="5715048" cy="6924676"/>
          </a:xfrm>
          <a:prstGeom prst="snip1Rect">
            <a:avLst>
              <a:gd name="adj" fmla="val 50000"/>
            </a:avLst>
          </a:prstGeom>
          <a:blipFill>
            <a:blip r:embed="rId2"/>
            <a:stretch>
              <a:fillRect l="-21199" t="1802" r="-21199" b="-193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drawing&#10;&#10;Description automatically generated">
            <a:extLst>
              <a:ext uri="{FF2B5EF4-FFF2-40B4-BE49-F238E27FC236}">
                <a16:creationId xmlns:a16="http://schemas.microsoft.com/office/drawing/2014/main" id="{06E7E928-E0B7-41B0-BCA0-0A85186711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858796" y="-4968777"/>
            <a:ext cx="6954796" cy="19672134"/>
          </a:xfrm>
          <a:prstGeom prst="rect">
            <a:avLst/>
          </a:prstGeom>
        </p:spPr>
      </p:pic>
      <p:sp>
        <p:nvSpPr>
          <p:cNvPr id="23" name="Title 1">
            <a:extLst>
              <a:ext uri="{FF2B5EF4-FFF2-40B4-BE49-F238E27FC236}">
                <a16:creationId xmlns:a16="http://schemas.microsoft.com/office/drawing/2014/main" id="{BB186335-29EE-43BA-8CFC-421B4474C81F}"/>
              </a:ext>
            </a:extLst>
          </p:cNvPr>
          <p:cNvSpPr>
            <a:spLocks noGrp="1"/>
          </p:cNvSpPr>
          <p:nvPr>
            <p:ph type="ctrTitle" hasCustomPrompt="1"/>
          </p:nvPr>
        </p:nvSpPr>
        <p:spPr>
          <a:xfrm>
            <a:off x="2442361" y="536522"/>
            <a:ext cx="9156080" cy="1216538"/>
          </a:xfrm>
        </p:spPr>
        <p:txBody>
          <a:bodyPr anchor="b">
            <a:normAutofit/>
          </a:bodyPr>
          <a:lstStyle>
            <a:lvl1pPr algn="r">
              <a:defRPr sz="4400" b="0" baseline="0">
                <a:solidFill>
                  <a:schemeClr val="tx2"/>
                </a:solidFill>
              </a:defRPr>
            </a:lvl1pPr>
          </a:lstStyle>
          <a:p>
            <a:r>
              <a:rPr lang="en-US" dirty="0"/>
              <a:t>CLICK TO EDIT TITLE</a:t>
            </a:r>
          </a:p>
        </p:txBody>
      </p:sp>
      <p:sp>
        <p:nvSpPr>
          <p:cNvPr id="24" name="Subtitle 2">
            <a:extLst>
              <a:ext uri="{FF2B5EF4-FFF2-40B4-BE49-F238E27FC236}">
                <a16:creationId xmlns:a16="http://schemas.microsoft.com/office/drawing/2014/main" id="{F06F8760-351C-4C70-9DF2-CB03A3A7C283}"/>
              </a:ext>
            </a:extLst>
          </p:cNvPr>
          <p:cNvSpPr>
            <a:spLocks noGrp="1"/>
          </p:cNvSpPr>
          <p:nvPr>
            <p:ph type="subTitle" idx="1" hasCustomPrompt="1"/>
          </p:nvPr>
        </p:nvSpPr>
        <p:spPr>
          <a:xfrm>
            <a:off x="2442362" y="1753060"/>
            <a:ext cx="9156080" cy="1655762"/>
          </a:xfrm>
          <a:prstGeom prst="rect">
            <a:avLst/>
          </a:prstGeom>
        </p:spPr>
        <p:txBody>
          <a:bodyPr/>
          <a:lstStyle>
            <a:lvl1pPr marL="0" indent="0" algn="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and date</a:t>
            </a:r>
          </a:p>
        </p:txBody>
      </p:sp>
      <p:sp>
        <p:nvSpPr>
          <p:cNvPr id="6" name="Rectangle 5">
            <a:extLst>
              <a:ext uri="{FF2B5EF4-FFF2-40B4-BE49-F238E27FC236}">
                <a16:creationId xmlns:a16="http://schemas.microsoft.com/office/drawing/2014/main" id="{6A496188-CE47-4E32-A1B2-2A508318D32B}"/>
              </a:ext>
            </a:extLst>
          </p:cNvPr>
          <p:cNvSpPr/>
          <p:nvPr userDrawn="1"/>
        </p:nvSpPr>
        <p:spPr>
          <a:xfrm flipV="1">
            <a:off x="-1371600" y="6857998"/>
            <a:ext cx="13595683" cy="65722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7" name="Rectangle 6">
            <a:extLst>
              <a:ext uri="{FF2B5EF4-FFF2-40B4-BE49-F238E27FC236}">
                <a16:creationId xmlns:a16="http://schemas.microsoft.com/office/drawing/2014/main" id="{39AD10EB-818D-495C-A2D7-7C4C9C92A1E9}"/>
              </a:ext>
            </a:extLst>
          </p:cNvPr>
          <p:cNvSpPr/>
          <p:nvPr userDrawn="1"/>
        </p:nvSpPr>
        <p:spPr>
          <a:xfrm>
            <a:off x="-858796" y="-3449178"/>
            <a:ext cx="13082879"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Tree>
    <p:extLst>
      <p:ext uri="{BB962C8B-B14F-4D97-AF65-F5344CB8AC3E}">
        <p14:creationId xmlns:p14="http://schemas.microsoft.com/office/powerpoint/2010/main" val="228830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EB3DB080-0483-4982-88A5-890176A5BD56}"/>
              </a:ext>
            </a:extLst>
          </p:cNvPr>
          <p:cNvSpPr>
            <a:spLocks noChangeAspect="1"/>
          </p:cNvSpPr>
          <p:nvPr userDrawn="1"/>
        </p:nvSpPr>
        <p:spPr>
          <a:xfrm>
            <a:off x="0" y="0"/>
            <a:ext cx="5715048" cy="6924676"/>
          </a:xfrm>
          <a:prstGeom prst="snip1Rect">
            <a:avLst>
              <a:gd name="adj" fmla="val 50000"/>
            </a:avLst>
          </a:prstGeom>
          <a:gradFill flip="none" rotWithShape="1">
            <a:gsLst>
              <a:gs pos="62000">
                <a:schemeClr val="tx2"/>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drawing&#10;&#10;Description automatically generated">
            <a:extLst>
              <a:ext uri="{FF2B5EF4-FFF2-40B4-BE49-F238E27FC236}">
                <a16:creationId xmlns:a16="http://schemas.microsoft.com/office/drawing/2014/main" id="{9C677052-3D22-4070-B7FE-E30F245339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V="1">
            <a:off x="-858796" y="-4968777"/>
            <a:ext cx="6954796" cy="19672134"/>
          </a:xfrm>
          <a:prstGeom prst="rect">
            <a:avLst/>
          </a:prstGeom>
        </p:spPr>
      </p:pic>
      <p:sp>
        <p:nvSpPr>
          <p:cNvPr id="23" name="Title 1">
            <a:extLst>
              <a:ext uri="{FF2B5EF4-FFF2-40B4-BE49-F238E27FC236}">
                <a16:creationId xmlns:a16="http://schemas.microsoft.com/office/drawing/2014/main" id="{BB186335-29EE-43BA-8CFC-421B4474C81F}"/>
              </a:ext>
            </a:extLst>
          </p:cNvPr>
          <p:cNvSpPr>
            <a:spLocks noGrp="1"/>
          </p:cNvSpPr>
          <p:nvPr>
            <p:ph type="ctrTitle" hasCustomPrompt="1"/>
          </p:nvPr>
        </p:nvSpPr>
        <p:spPr>
          <a:xfrm>
            <a:off x="4555957" y="536522"/>
            <a:ext cx="7042484" cy="1216538"/>
          </a:xfrm>
        </p:spPr>
        <p:txBody>
          <a:bodyPr anchor="b">
            <a:normAutofit/>
          </a:bodyPr>
          <a:lstStyle>
            <a:lvl1pPr algn="r">
              <a:defRPr sz="4400" b="0" baseline="0">
                <a:solidFill>
                  <a:schemeClr val="tx2"/>
                </a:solidFill>
              </a:defRPr>
            </a:lvl1pPr>
          </a:lstStyle>
          <a:p>
            <a:r>
              <a:rPr lang="en-US" dirty="0"/>
              <a:t>CLICK TO EDIT TITLE</a:t>
            </a:r>
          </a:p>
        </p:txBody>
      </p:sp>
      <p:sp>
        <p:nvSpPr>
          <p:cNvPr id="24" name="Subtitle 2">
            <a:extLst>
              <a:ext uri="{FF2B5EF4-FFF2-40B4-BE49-F238E27FC236}">
                <a16:creationId xmlns:a16="http://schemas.microsoft.com/office/drawing/2014/main" id="{F06F8760-351C-4C70-9DF2-CB03A3A7C283}"/>
              </a:ext>
            </a:extLst>
          </p:cNvPr>
          <p:cNvSpPr>
            <a:spLocks noGrp="1"/>
          </p:cNvSpPr>
          <p:nvPr>
            <p:ph type="subTitle" idx="1" hasCustomPrompt="1"/>
          </p:nvPr>
        </p:nvSpPr>
        <p:spPr>
          <a:xfrm>
            <a:off x="4555958" y="1753060"/>
            <a:ext cx="7042484" cy="1655762"/>
          </a:xfrm>
          <a:prstGeom prst="rect">
            <a:avLst/>
          </a:prstGeom>
        </p:spPr>
        <p:txBody>
          <a:bodyPr/>
          <a:lstStyle>
            <a:lvl1pPr marL="0" indent="0" algn="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and date</a:t>
            </a:r>
          </a:p>
        </p:txBody>
      </p:sp>
      <p:sp>
        <p:nvSpPr>
          <p:cNvPr id="6" name="Rectangle 5">
            <a:extLst>
              <a:ext uri="{FF2B5EF4-FFF2-40B4-BE49-F238E27FC236}">
                <a16:creationId xmlns:a16="http://schemas.microsoft.com/office/drawing/2014/main" id="{F1A268DF-0F8D-479D-BB00-5F069E1302A5}"/>
              </a:ext>
            </a:extLst>
          </p:cNvPr>
          <p:cNvSpPr/>
          <p:nvPr userDrawn="1"/>
        </p:nvSpPr>
        <p:spPr>
          <a:xfrm flipV="1">
            <a:off x="-1847850" y="6857998"/>
            <a:ext cx="14071933" cy="65532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7" name="Rectangle 6">
            <a:extLst>
              <a:ext uri="{FF2B5EF4-FFF2-40B4-BE49-F238E27FC236}">
                <a16:creationId xmlns:a16="http://schemas.microsoft.com/office/drawing/2014/main" id="{7C21229C-16E3-4CF1-AC09-FF681543A64F}"/>
              </a:ext>
            </a:extLst>
          </p:cNvPr>
          <p:cNvSpPr/>
          <p:nvPr userDrawn="1"/>
        </p:nvSpPr>
        <p:spPr>
          <a:xfrm>
            <a:off x="-1847850" y="-3449178"/>
            <a:ext cx="14071933"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Tree>
    <p:extLst>
      <p:ext uri="{BB962C8B-B14F-4D97-AF65-F5344CB8AC3E}">
        <p14:creationId xmlns:p14="http://schemas.microsoft.com/office/powerpoint/2010/main" val="291994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047922" cy="365125"/>
          </a:xfrm>
          <a:prstGeom prst="rect">
            <a:avLst/>
          </a:prstGeom>
        </p:spPr>
        <p:txBody>
          <a:bodyPr/>
          <a:lstStyle>
            <a:lvl1pPr algn="ctr">
              <a:defRPr sz="1400" b="0">
                <a:solidFill>
                  <a:schemeClr val="tx2"/>
                </a:solidFill>
              </a:defRPr>
            </a:lvl1pPr>
          </a:lstStyle>
          <a:p>
            <a:r>
              <a:rPr lang="en-US" dirty="0"/>
              <a:t>42nd ADSA Discover Conference, Managing Genetic Diversity for Future Dairy and Livestock Breeding</a:t>
            </a:r>
          </a:p>
        </p:txBody>
      </p:sp>
    </p:spTree>
    <p:extLst>
      <p:ext uri="{BB962C8B-B14F-4D97-AF65-F5344CB8AC3E}">
        <p14:creationId xmlns:p14="http://schemas.microsoft.com/office/powerpoint/2010/main" val="2225038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7" name="Picture 6" descr="A view of a snow covered mountain&#10;&#10;Description automatically generated">
            <a:extLst>
              <a:ext uri="{FF2B5EF4-FFF2-40B4-BE49-F238E27FC236}">
                <a16:creationId xmlns:a16="http://schemas.microsoft.com/office/drawing/2014/main" id="{CBC88551-CAA0-4008-B016-260EDDFCDAF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7367" t="35513" r="31694" b="-1"/>
          <a:stretch/>
        </p:blipFill>
        <p:spPr>
          <a:xfrm>
            <a:off x="7291137" y="0"/>
            <a:ext cx="4932946" cy="6858000"/>
          </a:xfrm>
          <a:prstGeom prst="rect">
            <a:avLst/>
          </a:prstGeom>
        </p:spPr>
      </p:pic>
      <p:sp>
        <p:nvSpPr>
          <p:cNvPr id="8" name="Rectangle: Single Corner Snipped 7">
            <a:extLst>
              <a:ext uri="{FF2B5EF4-FFF2-40B4-BE49-F238E27FC236}">
                <a16:creationId xmlns:a16="http://schemas.microsoft.com/office/drawing/2014/main" id="{BE059A18-5B1F-4892-AFE4-5DB1AF1A9F16}"/>
              </a:ext>
            </a:extLst>
          </p:cNvPr>
          <p:cNvSpPr>
            <a:spLocks noChangeAspect="1"/>
          </p:cNvSpPr>
          <p:nvPr userDrawn="1"/>
        </p:nvSpPr>
        <p:spPr>
          <a:xfrm>
            <a:off x="-1" y="-2"/>
            <a:ext cx="10178717" cy="6858000"/>
          </a:xfrm>
          <a:prstGeom prst="snip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drawing&#10;&#10;Description automatically generated">
            <a:extLst>
              <a:ext uri="{FF2B5EF4-FFF2-40B4-BE49-F238E27FC236}">
                <a16:creationId xmlns:a16="http://schemas.microsoft.com/office/drawing/2014/main" id="{0D11E61B-2EA6-434E-817F-A90A5A3372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4824371" y="-3911523"/>
            <a:ext cx="5989324" cy="16941229"/>
          </a:xfrm>
          <a:prstGeom prst="rect">
            <a:avLst/>
          </a:prstGeom>
        </p:spPr>
      </p:pic>
      <p:sp>
        <p:nvSpPr>
          <p:cNvPr id="10" name="Rectangle 9">
            <a:extLst>
              <a:ext uri="{FF2B5EF4-FFF2-40B4-BE49-F238E27FC236}">
                <a16:creationId xmlns:a16="http://schemas.microsoft.com/office/drawing/2014/main" id="{F453FE87-B020-4731-A1C5-F063DA367810}"/>
              </a:ext>
            </a:extLst>
          </p:cNvPr>
          <p:cNvSpPr/>
          <p:nvPr userDrawn="1"/>
        </p:nvSpPr>
        <p:spPr>
          <a:xfrm flipV="1">
            <a:off x="0" y="6857998"/>
            <a:ext cx="12224083" cy="61717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11" name="Rectangle 10">
            <a:extLst>
              <a:ext uri="{FF2B5EF4-FFF2-40B4-BE49-F238E27FC236}">
                <a16:creationId xmlns:a16="http://schemas.microsoft.com/office/drawing/2014/main" id="{9EA27FA5-0870-4945-9E47-FFCE328D0AE6}"/>
              </a:ext>
            </a:extLst>
          </p:cNvPr>
          <p:cNvSpPr/>
          <p:nvPr userDrawn="1"/>
        </p:nvSpPr>
        <p:spPr>
          <a:xfrm>
            <a:off x="0" y="-3449178"/>
            <a:ext cx="12224083"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2" name="Title 1"/>
          <p:cNvSpPr>
            <a:spLocks noGrp="1"/>
          </p:cNvSpPr>
          <p:nvPr>
            <p:ph type="title"/>
          </p:nvPr>
        </p:nvSpPr>
        <p:spPr>
          <a:xfrm>
            <a:off x="641685" y="365125"/>
            <a:ext cx="4788072" cy="1325563"/>
          </a:xfrm>
        </p:spPr>
        <p:txBody>
          <a:bodyPr/>
          <a:lstStyle/>
          <a:p>
            <a:r>
              <a:rPr lang="en-US" dirty="0"/>
              <a:t>Click to edit Master title style</a:t>
            </a:r>
          </a:p>
        </p:txBody>
      </p:sp>
      <p:sp>
        <p:nvSpPr>
          <p:cNvPr id="3" name="Content Placeholder 2"/>
          <p:cNvSpPr>
            <a:spLocks noGrp="1"/>
          </p:cNvSpPr>
          <p:nvPr>
            <p:ph idx="1"/>
          </p:nvPr>
        </p:nvSpPr>
        <p:spPr>
          <a:xfrm>
            <a:off x="641684" y="1825625"/>
            <a:ext cx="9699937" cy="435133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D01883EF-249B-0845-ADB3-3C9C5CFD41A1}"/>
              </a:ext>
            </a:extLst>
          </p:cNvPr>
          <p:cNvSpPr>
            <a:spLocks noGrp="1"/>
          </p:cNvSpPr>
          <p:nvPr>
            <p:ph type="ftr" sz="quarter" idx="11"/>
          </p:nvPr>
        </p:nvSpPr>
        <p:spPr>
          <a:xfrm>
            <a:off x="838200" y="6356350"/>
            <a:ext cx="9047922" cy="365125"/>
          </a:xfrm>
          <a:prstGeom prst="rect">
            <a:avLst/>
          </a:prstGeom>
        </p:spPr>
        <p:txBody>
          <a:bodyPr/>
          <a:lstStyle>
            <a:lvl1pPr algn="ctr">
              <a:defRPr sz="1400" b="0">
                <a:solidFill>
                  <a:schemeClr val="tx2"/>
                </a:solidFill>
              </a:defRPr>
            </a:lvl1pPr>
          </a:lstStyle>
          <a:p>
            <a:r>
              <a:rPr lang="en-US" dirty="0"/>
              <a:t>42nd ADSA Discover Conference, Managing Genetic Diversity for Future Dairy and Livestock Breeding</a:t>
            </a:r>
          </a:p>
        </p:txBody>
      </p:sp>
    </p:spTree>
    <p:extLst>
      <p:ext uri="{BB962C8B-B14F-4D97-AF65-F5344CB8AC3E}">
        <p14:creationId xmlns:p14="http://schemas.microsoft.com/office/powerpoint/2010/main" val="267880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6A98B7-0B4E-4CCC-B585-D8D5B8477EB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0174" t="16847" r="30226"/>
          <a:stretch/>
        </p:blipFill>
        <p:spPr>
          <a:xfrm flipH="1">
            <a:off x="6698058" y="-45116"/>
            <a:ext cx="5526025" cy="6948232"/>
          </a:xfrm>
          <a:prstGeom prst="rect">
            <a:avLst/>
          </a:prstGeom>
        </p:spPr>
      </p:pic>
      <p:sp>
        <p:nvSpPr>
          <p:cNvPr id="14" name="Rectangle: Single Corner Snipped 13">
            <a:extLst>
              <a:ext uri="{FF2B5EF4-FFF2-40B4-BE49-F238E27FC236}">
                <a16:creationId xmlns:a16="http://schemas.microsoft.com/office/drawing/2014/main" id="{EBEAA2A1-345C-46FF-B223-730209E8DAD6}"/>
              </a:ext>
            </a:extLst>
          </p:cNvPr>
          <p:cNvSpPr>
            <a:spLocks noChangeAspect="1"/>
          </p:cNvSpPr>
          <p:nvPr userDrawn="1"/>
        </p:nvSpPr>
        <p:spPr>
          <a:xfrm>
            <a:off x="162904" y="0"/>
            <a:ext cx="10178717" cy="6858000"/>
          </a:xfrm>
          <a:prstGeom prst="snip1Rect">
            <a:avLst>
              <a:gd name="adj" fmla="val 50000"/>
            </a:avLst>
          </a:prstGeom>
          <a:gradFill>
            <a:gsLst>
              <a:gs pos="46000">
                <a:schemeClr val="tx2"/>
              </a:gs>
              <a:gs pos="100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drawing&#10;&#10;Description automatically generated">
            <a:extLst>
              <a:ext uri="{FF2B5EF4-FFF2-40B4-BE49-F238E27FC236}">
                <a16:creationId xmlns:a16="http://schemas.microsoft.com/office/drawing/2014/main" id="{97157EC9-82FE-4E03-81A2-629338C98E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4824371" y="-3911523"/>
            <a:ext cx="5989324" cy="16941229"/>
          </a:xfrm>
          <a:prstGeom prst="rect">
            <a:avLst/>
          </a:prstGeom>
        </p:spPr>
      </p:pic>
      <p:sp>
        <p:nvSpPr>
          <p:cNvPr id="10" name="Rectangle 9">
            <a:extLst>
              <a:ext uri="{FF2B5EF4-FFF2-40B4-BE49-F238E27FC236}">
                <a16:creationId xmlns:a16="http://schemas.microsoft.com/office/drawing/2014/main" id="{F453FE87-B020-4731-A1C5-F063DA367810}"/>
              </a:ext>
            </a:extLst>
          </p:cNvPr>
          <p:cNvSpPr/>
          <p:nvPr userDrawn="1"/>
        </p:nvSpPr>
        <p:spPr>
          <a:xfrm flipV="1">
            <a:off x="0" y="6857998"/>
            <a:ext cx="12224083" cy="61717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11" name="Rectangle 10">
            <a:extLst>
              <a:ext uri="{FF2B5EF4-FFF2-40B4-BE49-F238E27FC236}">
                <a16:creationId xmlns:a16="http://schemas.microsoft.com/office/drawing/2014/main" id="{9EA27FA5-0870-4945-9E47-FFCE328D0AE6}"/>
              </a:ext>
            </a:extLst>
          </p:cNvPr>
          <p:cNvSpPr/>
          <p:nvPr userDrawn="1"/>
        </p:nvSpPr>
        <p:spPr>
          <a:xfrm>
            <a:off x="0" y="-3449178"/>
            <a:ext cx="12224083" cy="34491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v</a:t>
            </a:r>
          </a:p>
        </p:txBody>
      </p:sp>
      <p:sp>
        <p:nvSpPr>
          <p:cNvPr id="2" name="Title 1"/>
          <p:cNvSpPr>
            <a:spLocks noGrp="1"/>
          </p:cNvSpPr>
          <p:nvPr>
            <p:ph type="title"/>
          </p:nvPr>
        </p:nvSpPr>
        <p:spPr>
          <a:xfrm>
            <a:off x="641685" y="365125"/>
            <a:ext cx="4788072"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41684" y="1825625"/>
            <a:ext cx="9699937"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sz="1400">
                <a:solidFill>
                  <a:schemeClr val="accent6"/>
                </a:solidFill>
              </a:defRPr>
            </a:lvl1pPr>
          </a:lstStyle>
          <a:p>
            <a:fld id="{D8938556-59AC-D44C-8617-F54E09C2005F}" type="datetime1">
              <a:rPr lang="en-US" smtClean="0"/>
              <a:t>10/27/23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400">
                <a:solidFill>
                  <a:schemeClr val="accent6"/>
                </a:solidFill>
              </a:defRPr>
            </a:lvl1pPr>
          </a:lstStyle>
          <a:p>
            <a:r>
              <a:rPr lang="en-US"/>
              <a:t>CONFIDENTIAL</a:t>
            </a:r>
          </a:p>
        </p:txBody>
      </p:sp>
    </p:spTree>
    <p:extLst>
      <p:ext uri="{BB962C8B-B14F-4D97-AF65-F5344CB8AC3E}">
        <p14:creationId xmlns:p14="http://schemas.microsoft.com/office/powerpoint/2010/main" val="405203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04A34185-014D-F846-A9E5-63D85887BECD}"/>
              </a:ext>
            </a:extLst>
          </p:cNvPr>
          <p:cNvSpPr>
            <a:spLocks noGrp="1"/>
          </p:cNvSpPr>
          <p:nvPr>
            <p:ph type="ftr" sz="quarter" idx="11"/>
          </p:nvPr>
        </p:nvSpPr>
        <p:spPr>
          <a:xfrm>
            <a:off x="838200" y="6356350"/>
            <a:ext cx="9047922" cy="365125"/>
          </a:xfrm>
          <a:prstGeom prst="rect">
            <a:avLst/>
          </a:prstGeom>
        </p:spPr>
        <p:txBody>
          <a:bodyPr/>
          <a:lstStyle>
            <a:lvl1pPr algn="ctr">
              <a:defRPr sz="1400" b="0">
                <a:solidFill>
                  <a:schemeClr val="tx2"/>
                </a:solidFill>
              </a:defRPr>
            </a:lvl1pPr>
          </a:lstStyle>
          <a:p>
            <a:r>
              <a:rPr lang="en-US" dirty="0"/>
              <a:t>42nd ADSA Discover Conference, Managing Genetic Diversity for Future Dairy and Livestock Breeding</a:t>
            </a:r>
          </a:p>
        </p:txBody>
      </p:sp>
    </p:spTree>
    <p:extLst>
      <p:ext uri="{BB962C8B-B14F-4D97-AF65-F5344CB8AC3E}">
        <p14:creationId xmlns:p14="http://schemas.microsoft.com/office/powerpoint/2010/main" val="284888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32C46F2E-AAEF-474A-905E-D49219E2165C}"/>
              </a:ext>
            </a:extLst>
          </p:cNvPr>
          <p:cNvSpPr>
            <a:spLocks noGrp="1"/>
          </p:cNvSpPr>
          <p:nvPr>
            <p:ph type="ftr" sz="quarter" idx="11"/>
          </p:nvPr>
        </p:nvSpPr>
        <p:spPr>
          <a:xfrm>
            <a:off x="838200" y="6356350"/>
            <a:ext cx="9047922" cy="365125"/>
          </a:xfrm>
          <a:prstGeom prst="rect">
            <a:avLst/>
          </a:prstGeom>
        </p:spPr>
        <p:txBody>
          <a:bodyPr/>
          <a:lstStyle>
            <a:lvl1pPr algn="ctr">
              <a:defRPr sz="1400" b="0">
                <a:solidFill>
                  <a:schemeClr val="tx2"/>
                </a:solidFill>
              </a:defRPr>
            </a:lvl1pPr>
          </a:lstStyle>
          <a:p>
            <a:r>
              <a:rPr lang="en-US" dirty="0"/>
              <a:t>42nd ADSA Discover Conference, Managing Genetic Diversity for Future Dairy and Livestock Breeding</a:t>
            </a:r>
          </a:p>
        </p:txBody>
      </p:sp>
    </p:spTree>
    <p:extLst>
      <p:ext uri="{BB962C8B-B14F-4D97-AF65-F5344CB8AC3E}">
        <p14:creationId xmlns:p14="http://schemas.microsoft.com/office/powerpoint/2010/main" val="267758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descr="A picture containing drawing&#10;&#10;Description automatically generated">
            <a:extLst>
              <a:ext uri="{FF2B5EF4-FFF2-40B4-BE49-F238E27FC236}">
                <a16:creationId xmlns:a16="http://schemas.microsoft.com/office/drawing/2014/main" id="{46008445-5D1C-4F67-9F05-F4AA206A876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010775" y="6066585"/>
            <a:ext cx="1879565" cy="426290"/>
          </a:xfrm>
          <a:prstGeom prst="rect">
            <a:avLst/>
          </a:prstGeom>
        </p:spPr>
      </p:pic>
      <p:sp>
        <p:nvSpPr>
          <p:cNvPr id="6" name="Footer Placeholder 4">
            <a:extLst>
              <a:ext uri="{FF2B5EF4-FFF2-40B4-BE49-F238E27FC236}">
                <a16:creationId xmlns:a16="http://schemas.microsoft.com/office/drawing/2014/main" id="{642AB4F7-F717-774A-9467-E77416990809}"/>
              </a:ext>
            </a:extLst>
          </p:cNvPr>
          <p:cNvSpPr>
            <a:spLocks noGrp="1"/>
          </p:cNvSpPr>
          <p:nvPr>
            <p:ph type="ftr" sz="quarter" idx="3"/>
          </p:nvPr>
        </p:nvSpPr>
        <p:spPr>
          <a:xfrm>
            <a:off x="838200" y="6356350"/>
            <a:ext cx="9047922" cy="365125"/>
          </a:xfrm>
          <a:prstGeom prst="rect">
            <a:avLst/>
          </a:prstGeom>
        </p:spPr>
        <p:txBody>
          <a:bodyPr/>
          <a:lstStyle>
            <a:lvl1pPr algn="ctr">
              <a:defRPr sz="1400" b="0">
                <a:solidFill>
                  <a:schemeClr val="tx2"/>
                </a:solidFill>
              </a:defRPr>
            </a:lvl1pPr>
          </a:lstStyle>
          <a:p>
            <a:r>
              <a:rPr lang="en-US" dirty="0"/>
              <a:t>42nd ADSA Discover Conference, Managing Genetic Diversity for Future Dairy and Livestock Breeding</a:t>
            </a:r>
          </a:p>
        </p:txBody>
      </p:sp>
    </p:spTree>
    <p:extLst>
      <p:ext uri="{BB962C8B-B14F-4D97-AF65-F5344CB8AC3E}">
        <p14:creationId xmlns:p14="http://schemas.microsoft.com/office/powerpoint/2010/main" val="3160995972"/>
      </p:ext>
    </p:extLst>
  </p:cSld>
  <p:clrMap bg1="lt1" tx1="dk1" bg2="lt2" tx2="dk2" accent1="accent1" accent2="accent2" accent3="accent3" accent4="accent4" accent5="accent5" accent6="accent6" hlink="hlink" folHlink="folHlink"/>
  <p:sldLayoutIdLst>
    <p:sldLayoutId id="2147483678" r:id="rId1"/>
    <p:sldLayoutId id="2147483685" r:id="rId2"/>
    <p:sldLayoutId id="2147483680" r:id="rId3"/>
    <p:sldLayoutId id="2147483686" r:id="rId4"/>
    <p:sldLayoutId id="2147483679" r:id="rId5"/>
    <p:sldLayoutId id="2147483689" r:id="rId6"/>
    <p:sldLayoutId id="2147483690" r:id="rId7"/>
    <p:sldLayoutId id="2147483681" r:id="rId8"/>
    <p:sldLayoutId id="2147483682" r:id="rId9"/>
    <p:sldLayoutId id="2147483683" r:id="rId10"/>
    <p:sldLayoutId id="2147483691" r:id="rId11"/>
    <p:sldLayoutId id="2147483692" r:id="rId12"/>
    <p:sldLayoutId id="2147483693" r:id="rId13"/>
  </p:sldLayoutIdLst>
  <p:hf sldNum="0"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F008-2341-469C-9492-4BBD3615CD52}"/>
              </a:ext>
            </a:extLst>
          </p:cNvPr>
          <p:cNvSpPr>
            <a:spLocks noGrp="1"/>
          </p:cNvSpPr>
          <p:nvPr>
            <p:ph type="ctrTitle"/>
          </p:nvPr>
        </p:nvSpPr>
        <p:spPr>
          <a:xfrm>
            <a:off x="677729" y="737058"/>
            <a:ext cx="6906412" cy="1216538"/>
          </a:xfrm>
        </p:spPr>
        <p:txBody>
          <a:bodyPr>
            <a:normAutofit fontScale="90000"/>
          </a:bodyPr>
          <a:lstStyle/>
          <a:p>
            <a:r>
              <a:rPr lang="en-US" dirty="0"/>
              <a:t>A New Look at Genetic Evaluation</a:t>
            </a:r>
          </a:p>
        </p:txBody>
      </p:sp>
      <p:sp>
        <p:nvSpPr>
          <p:cNvPr id="3" name="Subtitle 2">
            <a:extLst>
              <a:ext uri="{FF2B5EF4-FFF2-40B4-BE49-F238E27FC236}">
                <a16:creationId xmlns:a16="http://schemas.microsoft.com/office/drawing/2014/main" id="{24A107FF-8242-4F3A-AEB1-F7FF0406B3B6}"/>
              </a:ext>
            </a:extLst>
          </p:cNvPr>
          <p:cNvSpPr>
            <a:spLocks noGrp="1"/>
          </p:cNvSpPr>
          <p:nvPr>
            <p:ph type="subTitle" idx="1"/>
          </p:nvPr>
        </p:nvSpPr>
        <p:spPr>
          <a:xfrm>
            <a:off x="677730" y="1917740"/>
            <a:ext cx="9144000" cy="1655762"/>
          </a:xfrm>
        </p:spPr>
        <p:txBody>
          <a:bodyPr/>
          <a:lstStyle/>
          <a:p>
            <a:r>
              <a:rPr lang="en-US" dirty="0">
                <a:solidFill>
                  <a:srgbClr val="FFFF00"/>
                </a:solidFill>
              </a:rPr>
              <a:t>John B. Cole, Ph.D.</a:t>
            </a:r>
          </a:p>
          <a:p>
            <a:r>
              <a:rPr lang="en-US" dirty="0">
                <a:solidFill>
                  <a:srgbClr val="FFFF00"/>
                </a:solidFill>
              </a:rPr>
              <a:t>PEAK Senior VP of Research &amp; Development</a:t>
            </a:r>
          </a:p>
          <a:p>
            <a:r>
              <a:rPr lang="en-US" dirty="0">
                <a:solidFill>
                  <a:srgbClr val="FFFF00"/>
                </a:solidFill>
              </a:rPr>
              <a:t>April 21, 2022</a:t>
            </a:r>
          </a:p>
        </p:txBody>
      </p:sp>
      <p:sp>
        <p:nvSpPr>
          <p:cNvPr id="4" name="Footer Placeholder 3">
            <a:extLst>
              <a:ext uri="{FF2B5EF4-FFF2-40B4-BE49-F238E27FC236}">
                <a16:creationId xmlns:a16="http://schemas.microsoft.com/office/drawing/2014/main" id="{5AD161A7-4A7A-6E49-A3B2-04B0B80D46F0}"/>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val="194754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C425-9042-2343-A6B2-1F42F8967EAF}"/>
              </a:ext>
            </a:extLst>
          </p:cNvPr>
          <p:cNvSpPr>
            <a:spLocks noGrp="1"/>
          </p:cNvSpPr>
          <p:nvPr>
            <p:ph type="title"/>
          </p:nvPr>
        </p:nvSpPr>
        <p:spPr/>
        <p:txBody>
          <a:bodyPr/>
          <a:lstStyle/>
          <a:p>
            <a:r>
              <a:rPr lang="en-US" dirty="0"/>
              <a:t>Proposed – Terminal dairy embryos?</a:t>
            </a:r>
          </a:p>
        </p:txBody>
      </p:sp>
      <p:sp>
        <p:nvSpPr>
          <p:cNvPr id="3" name="Content Placeholder 2">
            <a:extLst>
              <a:ext uri="{FF2B5EF4-FFF2-40B4-BE49-F238E27FC236}">
                <a16:creationId xmlns:a16="http://schemas.microsoft.com/office/drawing/2014/main" id="{1229EE58-35F4-D746-A18D-4AFA4A02F750}"/>
              </a:ext>
            </a:extLst>
          </p:cNvPr>
          <p:cNvSpPr>
            <a:spLocks noGrp="1"/>
          </p:cNvSpPr>
          <p:nvPr>
            <p:ph sz="half" idx="1"/>
          </p:nvPr>
        </p:nvSpPr>
        <p:spPr>
          <a:xfrm>
            <a:off x="838200" y="1825625"/>
            <a:ext cx="5430253" cy="4667250"/>
          </a:xfrm>
        </p:spPr>
        <p:txBody>
          <a:bodyPr/>
          <a:lstStyle/>
          <a:p>
            <a:r>
              <a:rPr lang="en-US" dirty="0"/>
              <a:t>Instead of selling semen to farmers, we could sell only embryos that represent the ideal terminal dairy cross</a:t>
            </a:r>
          </a:p>
          <a:p>
            <a:pPr lvl="1"/>
            <a:r>
              <a:rPr lang="en-US" dirty="0"/>
              <a:t>Each company will have its own dairy cross</a:t>
            </a:r>
          </a:p>
          <a:p>
            <a:r>
              <a:rPr lang="en-US" dirty="0"/>
              <a:t>There would be no inbreeding!</a:t>
            </a:r>
          </a:p>
          <a:p>
            <a:r>
              <a:rPr lang="en-US" dirty="0"/>
              <a:t>Who will maintain the purebred lines needed for this program?</a:t>
            </a:r>
          </a:p>
          <a:p>
            <a:pPr lvl="1"/>
            <a:r>
              <a:rPr lang="en-US" dirty="0"/>
              <a:t>How expensive could that really be?</a:t>
            </a:r>
          </a:p>
        </p:txBody>
      </p:sp>
      <p:pic>
        <p:nvPicPr>
          <p:cNvPr id="4" name="Picture 2" descr="In Vitro Fertilization &amp; Embryo Transfer: A Comparison - Trans Ova Genetics">
            <a:extLst>
              <a:ext uri="{FF2B5EF4-FFF2-40B4-BE49-F238E27FC236}">
                <a16:creationId xmlns:a16="http://schemas.microsoft.com/office/drawing/2014/main" id="{C4537AEF-43B0-BD45-AE58-7F75E479A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537" y="1825625"/>
            <a:ext cx="4800598" cy="423882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a:extLst>
              <a:ext uri="{FF2B5EF4-FFF2-40B4-BE49-F238E27FC236}">
                <a16:creationId xmlns:a16="http://schemas.microsoft.com/office/drawing/2014/main" id="{DF9478BD-73BD-EF4C-A9DB-12143FF433F5}"/>
              </a:ext>
            </a:extLst>
          </p:cNvPr>
          <p:cNvSpPr>
            <a:spLocks noGrp="1"/>
          </p:cNvSpPr>
          <p:nvPr>
            <p:ph type="ftr" sz="quarter" idx="11"/>
          </p:nvPr>
        </p:nvSpPr>
        <p:spPr>
          <a:xfrm>
            <a:off x="838200" y="6356350"/>
            <a:ext cx="9047922" cy="365125"/>
          </a:xfrm>
        </p:spPr>
        <p:txBody>
          <a:bodyPr/>
          <a:lstStyle/>
          <a:p>
            <a:r>
              <a:rPr lang="en-US" dirty="0"/>
              <a:t>42nd ADSA Discover Conference, Managing Genetic Diversity for Future Dairy and Livestock Breeding</a:t>
            </a:r>
          </a:p>
        </p:txBody>
      </p:sp>
    </p:spTree>
    <p:extLst>
      <p:ext uri="{BB962C8B-B14F-4D97-AF65-F5344CB8AC3E}">
        <p14:creationId xmlns:p14="http://schemas.microsoft.com/office/powerpoint/2010/main" val="386119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CA9BB-FEC1-9B41-AAB7-7EF95CD21533}"/>
              </a:ext>
            </a:extLst>
          </p:cNvPr>
          <p:cNvSpPr>
            <a:spLocks noGrp="1"/>
          </p:cNvSpPr>
          <p:nvPr>
            <p:ph type="title"/>
          </p:nvPr>
        </p:nvSpPr>
        <p:spPr/>
        <p:txBody>
          <a:bodyPr/>
          <a:lstStyle/>
          <a:p>
            <a:r>
              <a:rPr lang="en-US" dirty="0"/>
              <a:t>Proposed – Change the index?</a:t>
            </a:r>
          </a:p>
        </p:txBody>
      </p:sp>
      <p:sp>
        <p:nvSpPr>
          <p:cNvPr id="3" name="Content Placeholder 2">
            <a:extLst>
              <a:ext uri="{FF2B5EF4-FFF2-40B4-BE49-F238E27FC236}">
                <a16:creationId xmlns:a16="http://schemas.microsoft.com/office/drawing/2014/main" id="{70AF3716-6572-A944-8BCB-C3A86F99B0FC}"/>
              </a:ext>
            </a:extLst>
          </p:cNvPr>
          <p:cNvSpPr>
            <a:spLocks noGrp="1"/>
          </p:cNvSpPr>
          <p:nvPr>
            <p:ph sz="half" idx="1"/>
          </p:nvPr>
        </p:nvSpPr>
        <p:spPr/>
        <p:txBody>
          <a:bodyPr/>
          <a:lstStyle/>
          <a:p>
            <a:r>
              <a:rPr lang="en-US" dirty="0"/>
              <a:t>Add some measure of genetic diversity to selection indices</a:t>
            </a:r>
          </a:p>
          <a:p>
            <a:r>
              <a:rPr lang="en-US" dirty="0"/>
              <a:t>A possible opportunity to use subpopulation membership</a:t>
            </a:r>
          </a:p>
          <a:p>
            <a:r>
              <a:rPr lang="en-US" dirty="0"/>
              <a:t>Isn’t this just a less-efficient way of implementing optimal contribution theory, which we’ve all been carefully ignoring?</a:t>
            </a:r>
          </a:p>
        </p:txBody>
      </p:sp>
      <p:sp>
        <p:nvSpPr>
          <p:cNvPr id="5" name="Footer Placeholder 4">
            <a:extLst>
              <a:ext uri="{FF2B5EF4-FFF2-40B4-BE49-F238E27FC236}">
                <a16:creationId xmlns:a16="http://schemas.microsoft.com/office/drawing/2014/main" id="{31A099CF-DFAF-5443-9FE9-F8A450B6DFBB}"/>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pic>
        <p:nvPicPr>
          <p:cNvPr id="1026" name="Picture 2" descr="Trade-off between genetic gain and group coancestry and an optimization path of evolutionary algorithm (target set to 30°, dots show evaluated solutions, line shows evolution of the best solution)">
            <a:extLst>
              <a:ext uri="{FF2B5EF4-FFF2-40B4-BE49-F238E27FC236}">
                <a16:creationId xmlns:a16="http://schemas.microsoft.com/office/drawing/2014/main" id="{EE881D09-C6BF-D94F-967D-34A78C894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1479883"/>
            <a:ext cx="4443141" cy="445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12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33C2-5405-5C49-B439-E65266D4D395}"/>
              </a:ext>
            </a:extLst>
          </p:cNvPr>
          <p:cNvSpPr>
            <a:spLocks noGrp="1"/>
          </p:cNvSpPr>
          <p:nvPr>
            <p:ph type="title"/>
          </p:nvPr>
        </p:nvSpPr>
        <p:spPr/>
        <p:txBody>
          <a:bodyPr/>
          <a:lstStyle/>
          <a:p>
            <a:r>
              <a:rPr lang="en-US" dirty="0"/>
              <a:t>Proposed – Gene editing?</a:t>
            </a:r>
          </a:p>
        </p:txBody>
      </p:sp>
      <p:sp>
        <p:nvSpPr>
          <p:cNvPr id="5" name="Footer Placeholder 4">
            <a:extLst>
              <a:ext uri="{FF2B5EF4-FFF2-40B4-BE49-F238E27FC236}">
                <a16:creationId xmlns:a16="http://schemas.microsoft.com/office/drawing/2014/main" id="{761180F3-3AA6-F347-BD69-614424D61E54}"/>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sp>
        <p:nvSpPr>
          <p:cNvPr id="9" name="Content Placeholder 8">
            <a:extLst>
              <a:ext uri="{FF2B5EF4-FFF2-40B4-BE49-F238E27FC236}">
                <a16:creationId xmlns:a16="http://schemas.microsoft.com/office/drawing/2014/main" id="{671535C6-013F-794D-B440-EA8C54C9CAE1}"/>
              </a:ext>
            </a:extLst>
          </p:cNvPr>
          <p:cNvSpPr>
            <a:spLocks noGrp="1"/>
          </p:cNvSpPr>
          <p:nvPr>
            <p:ph sz="half" idx="1"/>
          </p:nvPr>
        </p:nvSpPr>
        <p:spPr/>
        <p:txBody>
          <a:bodyPr/>
          <a:lstStyle/>
          <a:p>
            <a:r>
              <a:rPr lang="en-US" dirty="0"/>
              <a:t>What if we just use gene editing to “fix” defects when we find them?</a:t>
            </a:r>
          </a:p>
          <a:p>
            <a:pPr lvl="1"/>
            <a:r>
              <a:rPr lang="en-US" dirty="0"/>
              <a:t>You only lose a few months with surrogate sires!</a:t>
            </a:r>
          </a:p>
          <a:p>
            <a:r>
              <a:rPr lang="en-US" dirty="0"/>
              <a:t>Then we can get rapid genetic gain without negative consequences!</a:t>
            </a:r>
          </a:p>
          <a:p>
            <a:r>
              <a:rPr lang="en-US" dirty="0"/>
              <a:t>Do we know where in the genome it’s important to have diversity, and where not?</a:t>
            </a:r>
          </a:p>
        </p:txBody>
      </p:sp>
      <p:pic>
        <p:nvPicPr>
          <p:cNvPr id="10" name="Content Placeholder 6" descr="Graphical user interface, application&#10;&#10;Description automatically generated">
            <a:extLst>
              <a:ext uri="{FF2B5EF4-FFF2-40B4-BE49-F238E27FC236}">
                <a16:creationId xmlns:a16="http://schemas.microsoft.com/office/drawing/2014/main" id="{381DFCF1-2C83-4A4E-A92D-281E4FA89356}"/>
              </a:ext>
            </a:extLst>
          </p:cNvPr>
          <p:cNvPicPr>
            <a:picLocks noChangeAspect="1"/>
          </p:cNvPicPr>
          <p:nvPr/>
        </p:nvPicPr>
        <p:blipFill rotWithShape="1">
          <a:blip r:embed="rId2">
            <a:extLst>
              <a:ext uri="{28A0092B-C50C-407E-A947-70E740481C1C}">
                <a14:useLocalDpi xmlns:a14="http://schemas.microsoft.com/office/drawing/2010/main" val="0"/>
              </a:ext>
            </a:extLst>
          </a:blip>
          <a:srcRect t="37261" r="5031" b="21047"/>
          <a:stretch/>
        </p:blipFill>
        <p:spPr>
          <a:xfrm>
            <a:off x="6172201" y="1825625"/>
            <a:ext cx="5762035" cy="1422901"/>
          </a:xfrm>
          <a:prstGeom prst="rect">
            <a:avLst/>
          </a:prstGeom>
        </p:spPr>
      </p:pic>
      <p:pic>
        <p:nvPicPr>
          <p:cNvPr id="11" name="Picture 6" descr="How gene editing is changing the world | World Economic Forum">
            <a:extLst>
              <a:ext uri="{FF2B5EF4-FFF2-40B4-BE49-F238E27FC236}">
                <a16:creationId xmlns:a16="http://schemas.microsoft.com/office/drawing/2014/main" id="{CD0D12BE-00E1-F04E-A386-B479F06E1E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3" t="28734" r="6409"/>
          <a:stretch/>
        </p:blipFill>
        <p:spPr bwMode="auto">
          <a:xfrm>
            <a:off x="6172201" y="3308684"/>
            <a:ext cx="5041231" cy="272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37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A324-42CC-7A40-B8B5-618E29CA98F4}"/>
              </a:ext>
            </a:extLst>
          </p:cNvPr>
          <p:cNvSpPr>
            <a:spLocks noGrp="1"/>
          </p:cNvSpPr>
          <p:nvPr>
            <p:ph type="title"/>
          </p:nvPr>
        </p:nvSpPr>
        <p:spPr/>
        <p:txBody>
          <a:bodyPr/>
          <a:lstStyle/>
          <a:p>
            <a:r>
              <a:rPr lang="en-US" dirty="0"/>
              <a:t>I can’t be serious about this, can I?</a:t>
            </a:r>
          </a:p>
        </p:txBody>
      </p:sp>
      <p:sp>
        <p:nvSpPr>
          <p:cNvPr id="3" name="Content Placeholder 2">
            <a:extLst>
              <a:ext uri="{FF2B5EF4-FFF2-40B4-BE49-F238E27FC236}">
                <a16:creationId xmlns:a16="http://schemas.microsoft.com/office/drawing/2014/main" id="{18301D1A-7067-C84E-9FBE-E50BE136E7A7}"/>
              </a:ext>
            </a:extLst>
          </p:cNvPr>
          <p:cNvSpPr>
            <a:spLocks noGrp="1"/>
          </p:cNvSpPr>
          <p:nvPr>
            <p:ph idx="1"/>
          </p:nvPr>
        </p:nvSpPr>
        <p:spPr/>
        <p:txBody>
          <a:bodyPr/>
          <a:lstStyle/>
          <a:p>
            <a:r>
              <a:rPr lang="en-US" dirty="0"/>
              <a:t>Genetic evaluation is a tool for ranking animals for selection, not managing genetic diversity</a:t>
            </a:r>
          </a:p>
          <a:p>
            <a:pPr lvl="1"/>
            <a:r>
              <a:rPr lang="en-US" dirty="0"/>
              <a:t>We can manipulate the system to favor “outcross” animals, if we can find them, and penalize “inbred” animals</a:t>
            </a:r>
          </a:p>
          <a:p>
            <a:pPr lvl="1"/>
            <a:r>
              <a:rPr lang="en-US" dirty="0"/>
              <a:t>Such </a:t>
            </a:r>
            <a:r>
              <a:rPr lang="en-US" i="1" dirty="0"/>
              <a:t>post hoc</a:t>
            </a:r>
            <a:r>
              <a:rPr lang="en-US" dirty="0"/>
              <a:t> adjustments lack theoretical justification and can’t achieve what we want them to</a:t>
            </a:r>
          </a:p>
          <a:p>
            <a:r>
              <a:rPr lang="en-US" dirty="0"/>
              <a:t>Would we rather pretend that we’re doing things, or make changes that will have real impacts?</a:t>
            </a:r>
          </a:p>
          <a:p>
            <a:pPr lvl="1"/>
            <a:r>
              <a:rPr lang="en-US" dirty="0"/>
              <a:t>I showed examples of the former above</a:t>
            </a:r>
          </a:p>
          <a:p>
            <a:pPr lvl="1"/>
            <a:r>
              <a:rPr lang="en-US" dirty="0"/>
              <a:t>The latter will be discussed below</a:t>
            </a:r>
          </a:p>
        </p:txBody>
      </p:sp>
      <p:sp>
        <p:nvSpPr>
          <p:cNvPr id="4" name="Footer Placeholder 3">
            <a:extLst>
              <a:ext uri="{FF2B5EF4-FFF2-40B4-BE49-F238E27FC236}">
                <a16:creationId xmlns:a16="http://schemas.microsoft.com/office/drawing/2014/main" id="{1480B08E-1D9A-354F-A2A0-62C9D1C5F4C2}"/>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spTree>
    <p:extLst>
      <p:ext uri="{BB962C8B-B14F-4D97-AF65-F5344CB8AC3E}">
        <p14:creationId xmlns:p14="http://schemas.microsoft.com/office/powerpoint/2010/main" val="279038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6539-3616-1544-9F5B-935D1647CC12}"/>
              </a:ext>
            </a:extLst>
          </p:cNvPr>
          <p:cNvSpPr>
            <a:spLocks noGrp="1"/>
          </p:cNvSpPr>
          <p:nvPr>
            <p:ph type="title"/>
          </p:nvPr>
        </p:nvSpPr>
        <p:spPr/>
        <p:txBody>
          <a:bodyPr/>
          <a:lstStyle/>
          <a:p>
            <a:r>
              <a:rPr lang="en-US" dirty="0"/>
              <a:t>The future – Outcrossing between studs</a:t>
            </a:r>
          </a:p>
        </p:txBody>
      </p:sp>
      <p:sp>
        <p:nvSpPr>
          <p:cNvPr id="5" name="Content Placeholder 4">
            <a:extLst>
              <a:ext uri="{FF2B5EF4-FFF2-40B4-BE49-F238E27FC236}">
                <a16:creationId xmlns:a16="http://schemas.microsoft.com/office/drawing/2014/main" id="{75FB69C4-5F13-4E45-AAB2-4475498C433F}"/>
              </a:ext>
            </a:extLst>
          </p:cNvPr>
          <p:cNvSpPr>
            <a:spLocks noGrp="1"/>
          </p:cNvSpPr>
          <p:nvPr>
            <p:ph sz="half" idx="1"/>
          </p:nvPr>
        </p:nvSpPr>
        <p:spPr>
          <a:xfrm>
            <a:off x="838200" y="1837657"/>
            <a:ext cx="5181600" cy="4351338"/>
          </a:xfrm>
        </p:spPr>
        <p:txBody>
          <a:bodyPr/>
          <a:lstStyle/>
          <a:p>
            <a:r>
              <a:rPr lang="en-US" dirty="0"/>
              <a:t>AIs are becoming different sub-populations within breeds because of genetic protection programs</a:t>
            </a:r>
          </a:p>
          <a:p>
            <a:pPr lvl="1"/>
            <a:r>
              <a:rPr lang="en-US" dirty="0"/>
              <a:t>Will this lead to rotational breeding from each stud in turn?</a:t>
            </a:r>
          </a:p>
          <a:p>
            <a:r>
              <a:rPr lang="en-US" dirty="0"/>
              <a:t>How much difference should we expect if we’re all using similar breeding objectives?</a:t>
            </a:r>
          </a:p>
        </p:txBody>
      </p:sp>
      <p:sp>
        <p:nvSpPr>
          <p:cNvPr id="4" name="Footer Placeholder 3">
            <a:extLst>
              <a:ext uri="{FF2B5EF4-FFF2-40B4-BE49-F238E27FC236}">
                <a16:creationId xmlns:a16="http://schemas.microsoft.com/office/drawing/2014/main" id="{8CD7453A-E4E3-FD46-A722-4A835803A0F2}"/>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pic>
        <p:nvPicPr>
          <p:cNvPr id="8" name="Picture 7" descr="Diagram&#10;&#10;Description automatically generated">
            <a:extLst>
              <a:ext uri="{FF2B5EF4-FFF2-40B4-BE49-F238E27FC236}">
                <a16:creationId xmlns:a16="http://schemas.microsoft.com/office/drawing/2014/main" id="{F28C9848-43A8-3849-B226-5ADC67181A99}"/>
              </a:ext>
            </a:extLst>
          </p:cNvPr>
          <p:cNvPicPr>
            <a:picLocks noChangeAspect="1"/>
          </p:cNvPicPr>
          <p:nvPr/>
        </p:nvPicPr>
        <p:blipFill rotWithShape="1">
          <a:blip r:embed="rId2">
            <a:extLst>
              <a:ext uri="{28A0092B-C50C-407E-A947-70E740481C1C}">
                <a14:useLocalDpi xmlns:a14="http://schemas.microsoft.com/office/drawing/2010/main" val="0"/>
              </a:ext>
            </a:extLst>
          </a:blip>
          <a:srcRect l="23783" t="22982" r="23915" b="29824"/>
          <a:stretch/>
        </p:blipFill>
        <p:spPr>
          <a:xfrm>
            <a:off x="6172202" y="1837657"/>
            <a:ext cx="5546560" cy="2815142"/>
          </a:xfrm>
          <a:prstGeom prst="rect">
            <a:avLst/>
          </a:prstGeom>
        </p:spPr>
      </p:pic>
      <p:sp>
        <p:nvSpPr>
          <p:cNvPr id="11" name="TextBox 10">
            <a:extLst>
              <a:ext uri="{FF2B5EF4-FFF2-40B4-BE49-F238E27FC236}">
                <a16:creationId xmlns:a16="http://schemas.microsoft.com/office/drawing/2014/main" id="{9FB88B63-28D4-054B-9297-39BBD03E8092}"/>
              </a:ext>
            </a:extLst>
          </p:cNvPr>
          <p:cNvSpPr txBox="1"/>
          <p:nvPr/>
        </p:nvSpPr>
        <p:spPr>
          <a:xfrm>
            <a:off x="6096000" y="4652799"/>
            <a:ext cx="1338828" cy="246221"/>
          </a:xfrm>
          <a:prstGeom prst="rect">
            <a:avLst/>
          </a:prstGeom>
          <a:noFill/>
        </p:spPr>
        <p:txBody>
          <a:bodyPr wrap="none" rtlCol="0">
            <a:spAutoFit/>
          </a:bodyPr>
          <a:lstStyle/>
          <a:p>
            <a:r>
              <a:rPr lang="en-US" sz="1000" b="1" dirty="0"/>
              <a:t>Source:</a:t>
            </a:r>
            <a:r>
              <a:rPr lang="en-US" sz="1000" dirty="0"/>
              <a:t> Lush (1945).</a:t>
            </a:r>
          </a:p>
        </p:txBody>
      </p:sp>
    </p:spTree>
    <p:extLst>
      <p:ext uri="{BB962C8B-B14F-4D97-AF65-F5344CB8AC3E}">
        <p14:creationId xmlns:p14="http://schemas.microsoft.com/office/powerpoint/2010/main" val="332783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0835-C1DA-854A-ADFC-093333084DB6}"/>
              </a:ext>
            </a:extLst>
          </p:cNvPr>
          <p:cNvSpPr>
            <a:spLocks noGrp="1"/>
          </p:cNvSpPr>
          <p:nvPr>
            <p:ph type="title"/>
          </p:nvPr>
        </p:nvSpPr>
        <p:spPr/>
        <p:txBody>
          <a:bodyPr/>
          <a:lstStyle/>
          <a:p>
            <a:r>
              <a:rPr lang="en-US" dirty="0"/>
              <a:t>Do we have Holstein outcrosses today?</a:t>
            </a:r>
          </a:p>
        </p:txBody>
      </p:sp>
      <p:sp>
        <p:nvSpPr>
          <p:cNvPr id="4" name="Footer Placeholder 3">
            <a:extLst>
              <a:ext uri="{FF2B5EF4-FFF2-40B4-BE49-F238E27FC236}">
                <a16:creationId xmlns:a16="http://schemas.microsoft.com/office/drawing/2014/main" id="{ADAAC895-3A57-434F-A841-C705B07EFDBF}"/>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graphicFrame>
        <p:nvGraphicFramePr>
          <p:cNvPr id="7" name="Table 5">
            <a:extLst>
              <a:ext uri="{FF2B5EF4-FFF2-40B4-BE49-F238E27FC236}">
                <a16:creationId xmlns:a16="http://schemas.microsoft.com/office/drawing/2014/main" id="{A76DEBD1-1DF2-F04F-990A-54B5217E1669}"/>
              </a:ext>
            </a:extLst>
          </p:cNvPr>
          <p:cNvGraphicFramePr>
            <a:graphicFrameLocks noGrp="1"/>
          </p:cNvGraphicFramePr>
          <p:nvPr>
            <p:extLst>
              <p:ext uri="{D42A27DB-BD31-4B8C-83A1-F6EECF244321}">
                <p14:modId xmlns:p14="http://schemas.microsoft.com/office/powerpoint/2010/main" val="1091053952"/>
              </p:ext>
            </p:extLst>
          </p:nvPr>
        </p:nvGraphicFramePr>
        <p:xfrm>
          <a:off x="838200" y="2280920"/>
          <a:ext cx="10515600" cy="2296160"/>
        </p:xfrm>
        <a:graphic>
          <a:graphicData uri="http://schemas.openxmlformats.org/drawingml/2006/table">
            <a:tbl>
              <a:tblPr firstRow="1" bandRow="1">
                <a:tableStyleId>{5C22544A-7EE6-4342-B048-85BDC9FD1C3A}</a:tableStyleId>
              </a:tblPr>
              <a:tblGrid>
                <a:gridCol w="2366246">
                  <a:extLst>
                    <a:ext uri="{9D8B030D-6E8A-4147-A177-3AD203B41FA5}">
                      <a16:colId xmlns:a16="http://schemas.microsoft.com/office/drawing/2014/main" val="833879846"/>
                    </a:ext>
                  </a:extLst>
                </a:gridCol>
                <a:gridCol w="1707419">
                  <a:extLst>
                    <a:ext uri="{9D8B030D-6E8A-4147-A177-3AD203B41FA5}">
                      <a16:colId xmlns:a16="http://schemas.microsoft.com/office/drawing/2014/main" val="2334694716"/>
                    </a:ext>
                  </a:extLst>
                </a:gridCol>
                <a:gridCol w="1488935">
                  <a:extLst>
                    <a:ext uri="{9D8B030D-6E8A-4147-A177-3AD203B41FA5}">
                      <a16:colId xmlns:a16="http://schemas.microsoft.com/office/drawing/2014/main" val="3864720944"/>
                    </a:ext>
                  </a:extLst>
                </a:gridCol>
                <a:gridCol w="1691235">
                  <a:extLst>
                    <a:ext uri="{9D8B030D-6E8A-4147-A177-3AD203B41FA5}">
                      <a16:colId xmlns:a16="http://schemas.microsoft.com/office/drawing/2014/main" val="729119539"/>
                    </a:ext>
                  </a:extLst>
                </a:gridCol>
                <a:gridCol w="1509165">
                  <a:extLst>
                    <a:ext uri="{9D8B030D-6E8A-4147-A177-3AD203B41FA5}">
                      <a16:colId xmlns:a16="http://schemas.microsoft.com/office/drawing/2014/main" val="991519512"/>
                    </a:ext>
                  </a:extLst>
                </a:gridCol>
                <a:gridCol w="1752600">
                  <a:extLst>
                    <a:ext uri="{9D8B030D-6E8A-4147-A177-3AD203B41FA5}">
                      <a16:colId xmlns:a16="http://schemas.microsoft.com/office/drawing/2014/main" val="2414139344"/>
                    </a:ext>
                  </a:extLst>
                </a:gridCol>
              </a:tblGrid>
              <a:tr h="370840">
                <a:tc>
                  <a:txBody>
                    <a:bodyPr/>
                    <a:lstStyle/>
                    <a:p>
                      <a:r>
                        <a:rPr lang="en-US" dirty="0"/>
                        <a:t>Group</a:t>
                      </a:r>
                    </a:p>
                  </a:txBody>
                  <a:tcPr/>
                </a:tc>
                <a:tc>
                  <a:txBody>
                    <a:bodyPr/>
                    <a:lstStyle/>
                    <a:p>
                      <a:r>
                        <a:rPr lang="en-US" dirty="0"/>
                        <a:t>Pedigree Inbreeding of Bull</a:t>
                      </a:r>
                    </a:p>
                  </a:txBody>
                  <a:tcPr/>
                </a:tc>
                <a:tc>
                  <a:txBody>
                    <a:bodyPr/>
                    <a:lstStyle/>
                    <a:p>
                      <a:r>
                        <a:rPr lang="en-US" dirty="0"/>
                        <a:t>Inbreeding of Past Daughters</a:t>
                      </a:r>
                    </a:p>
                  </a:txBody>
                  <a:tcPr/>
                </a:tc>
                <a:tc>
                  <a:txBody>
                    <a:bodyPr/>
                    <a:lstStyle/>
                    <a:p>
                      <a:r>
                        <a:rPr lang="en-US" dirty="0"/>
                        <a:t>Expected Future Inbreeding</a:t>
                      </a:r>
                    </a:p>
                  </a:txBody>
                  <a:tcPr/>
                </a:tc>
                <a:tc>
                  <a:txBody>
                    <a:bodyPr/>
                    <a:lstStyle/>
                    <a:p>
                      <a:r>
                        <a:rPr lang="en-US" dirty="0"/>
                        <a:t>Genomic Inbreeding of Bull</a:t>
                      </a:r>
                    </a:p>
                  </a:txBody>
                  <a:tcPr/>
                </a:tc>
                <a:tc>
                  <a:txBody>
                    <a:bodyPr/>
                    <a:lstStyle/>
                    <a:p>
                      <a:r>
                        <a:rPr lang="en-US" dirty="0"/>
                        <a:t>Genomic Future Inbreeding</a:t>
                      </a:r>
                    </a:p>
                  </a:txBody>
                  <a:tcPr/>
                </a:tc>
                <a:extLst>
                  <a:ext uri="{0D108BD9-81ED-4DB2-BD59-A6C34878D82A}">
                    <a16:rowId xmlns:a16="http://schemas.microsoft.com/office/drawing/2014/main" val="3777836291"/>
                  </a:ext>
                </a:extLst>
              </a:tr>
              <a:tr h="370840">
                <a:tc>
                  <a:txBody>
                    <a:bodyPr/>
                    <a:lstStyle/>
                    <a:p>
                      <a:r>
                        <a:rPr lang="en-US" dirty="0"/>
                        <a:t>Outcross</a:t>
                      </a:r>
                    </a:p>
                  </a:txBody>
                  <a:tcPr/>
                </a:tc>
                <a:tc>
                  <a:txBody>
                    <a:bodyPr/>
                    <a:lstStyle/>
                    <a:p>
                      <a:pPr algn="r"/>
                      <a:r>
                        <a:rPr lang="en-US" dirty="0"/>
                        <a:t>9.17</a:t>
                      </a:r>
                    </a:p>
                  </a:txBody>
                  <a:tcPr/>
                </a:tc>
                <a:tc>
                  <a:txBody>
                    <a:bodyPr/>
                    <a:lstStyle/>
                    <a:p>
                      <a:pPr algn="r"/>
                      <a:r>
                        <a:rPr lang="en-US" dirty="0"/>
                        <a:t>-</a:t>
                      </a:r>
                    </a:p>
                  </a:txBody>
                  <a:tcPr/>
                </a:tc>
                <a:tc>
                  <a:txBody>
                    <a:bodyPr/>
                    <a:lstStyle/>
                    <a:p>
                      <a:pPr algn="r"/>
                      <a:r>
                        <a:rPr lang="en-US" dirty="0"/>
                        <a:t>9.12</a:t>
                      </a:r>
                    </a:p>
                  </a:txBody>
                  <a:tcPr/>
                </a:tc>
                <a:tc>
                  <a:txBody>
                    <a:bodyPr/>
                    <a:lstStyle/>
                    <a:p>
                      <a:pPr algn="r"/>
                      <a:r>
                        <a:rPr lang="en-US" dirty="0"/>
                        <a:t>12.15</a:t>
                      </a:r>
                    </a:p>
                  </a:txBody>
                  <a:tcPr/>
                </a:tc>
                <a:tc>
                  <a:txBody>
                    <a:bodyPr/>
                    <a:lstStyle/>
                    <a:p>
                      <a:pPr algn="r"/>
                      <a:r>
                        <a:rPr lang="en-US" dirty="0"/>
                        <a:t>10.30</a:t>
                      </a:r>
                    </a:p>
                  </a:txBody>
                  <a:tcPr/>
                </a:tc>
                <a:extLst>
                  <a:ext uri="{0D108BD9-81ED-4DB2-BD59-A6C34878D82A}">
                    <a16:rowId xmlns:a16="http://schemas.microsoft.com/office/drawing/2014/main" val="2865130337"/>
                  </a:ext>
                </a:extLst>
              </a:tr>
              <a:tr h="370840">
                <a:tc>
                  <a:txBody>
                    <a:bodyPr/>
                    <a:lstStyle/>
                    <a:p>
                      <a:r>
                        <a:rPr lang="en-US" dirty="0"/>
                        <a:t>Highly related</a:t>
                      </a:r>
                    </a:p>
                  </a:txBody>
                  <a:tcPr/>
                </a:tc>
                <a:tc>
                  <a:txBody>
                    <a:bodyPr/>
                    <a:lstStyle/>
                    <a:p>
                      <a:pPr algn="r"/>
                      <a:r>
                        <a:rPr lang="en-US" dirty="0"/>
                        <a:t>9.78</a:t>
                      </a:r>
                    </a:p>
                  </a:txBody>
                  <a:tcPr/>
                </a:tc>
                <a:tc>
                  <a:txBody>
                    <a:bodyPr/>
                    <a:lstStyle/>
                    <a:p>
                      <a:pPr algn="r"/>
                      <a:r>
                        <a:rPr lang="en-US" dirty="0"/>
                        <a:t>4.39</a:t>
                      </a:r>
                    </a:p>
                  </a:txBody>
                  <a:tcPr/>
                </a:tc>
                <a:tc>
                  <a:txBody>
                    <a:bodyPr/>
                    <a:lstStyle/>
                    <a:p>
                      <a:pPr algn="r"/>
                      <a:r>
                        <a:rPr lang="en-US" dirty="0"/>
                        <a:t>10.86</a:t>
                      </a:r>
                    </a:p>
                  </a:txBody>
                  <a:tcPr/>
                </a:tc>
                <a:tc>
                  <a:txBody>
                    <a:bodyPr/>
                    <a:lstStyle/>
                    <a:p>
                      <a:pPr algn="r"/>
                      <a:r>
                        <a:rPr lang="en-US" dirty="0"/>
                        <a:t>10.63</a:t>
                      </a:r>
                    </a:p>
                  </a:txBody>
                  <a:tcPr/>
                </a:tc>
                <a:tc>
                  <a:txBody>
                    <a:bodyPr/>
                    <a:lstStyle/>
                    <a:p>
                      <a:pPr algn="r"/>
                      <a:r>
                        <a:rPr lang="en-US" dirty="0"/>
                        <a:t>11.17</a:t>
                      </a:r>
                    </a:p>
                  </a:txBody>
                  <a:tcPr/>
                </a:tc>
                <a:extLst>
                  <a:ext uri="{0D108BD9-81ED-4DB2-BD59-A6C34878D82A}">
                    <a16:rowId xmlns:a16="http://schemas.microsoft.com/office/drawing/2014/main" val="10390615"/>
                  </a:ext>
                </a:extLst>
              </a:tr>
              <a:tr h="370840">
                <a:tc>
                  <a:txBody>
                    <a:bodyPr/>
                    <a:lstStyle/>
                    <a:p>
                      <a:r>
                        <a:rPr lang="en-US" dirty="0"/>
                        <a:t>Difference (Outcross-Highly related)</a:t>
                      </a:r>
                    </a:p>
                  </a:txBody>
                  <a:tcPr/>
                </a:tc>
                <a:tc>
                  <a:txBody>
                    <a:bodyPr/>
                    <a:lstStyle/>
                    <a:p>
                      <a:pPr algn="r"/>
                      <a:r>
                        <a:rPr lang="en-US" dirty="0"/>
                        <a:t>-0.61</a:t>
                      </a:r>
                    </a:p>
                  </a:txBody>
                  <a:tcPr/>
                </a:tc>
                <a:tc>
                  <a:txBody>
                    <a:bodyPr/>
                    <a:lstStyle/>
                    <a:p>
                      <a:pPr algn="r"/>
                      <a:r>
                        <a:rPr lang="en-US" dirty="0"/>
                        <a:t>-</a:t>
                      </a:r>
                    </a:p>
                  </a:txBody>
                  <a:tcPr/>
                </a:tc>
                <a:tc>
                  <a:txBody>
                    <a:bodyPr/>
                    <a:lstStyle/>
                    <a:p>
                      <a:pPr algn="r"/>
                      <a:r>
                        <a:rPr lang="en-US" dirty="0"/>
                        <a:t>-1.74</a:t>
                      </a:r>
                    </a:p>
                  </a:txBody>
                  <a:tcPr/>
                </a:tc>
                <a:tc>
                  <a:txBody>
                    <a:bodyPr/>
                    <a:lstStyle/>
                    <a:p>
                      <a:pPr algn="r"/>
                      <a:r>
                        <a:rPr lang="en-US" dirty="0"/>
                        <a:t>1.52</a:t>
                      </a:r>
                    </a:p>
                  </a:txBody>
                  <a:tcPr/>
                </a:tc>
                <a:tc>
                  <a:txBody>
                    <a:bodyPr/>
                    <a:lstStyle/>
                    <a:p>
                      <a:pPr algn="r"/>
                      <a:r>
                        <a:rPr lang="en-US" dirty="0"/>
                        <a:t>-0.87</a:t>
                      </a:r>
                    </a:p>
                  </a:txBody>
                  <a:tcPr/>
                </a:tc>
                <a:extLst>
                  <a:ext uri="{0D108BD9-81ED-4DB2-BD59-A6C34878D82A}">
                    <a16:rowId xmlns:a16="http://schemas.microsoft.com/office/drawing/2014/main" val="283052620"/>
                  </a:ext>
                </a:extLst>
              </a:tr>
            </a:tbl>
          </a:graphicData>
        </a:graphic>
      </p:graphicFrame>
      <p:sp>
        <p:nvSpPr>
          <p:cNvPr id="8" name="TextBox 7">
            <a:extLst>
              <a:ext uri="{FF2B5EF4-FFF2-40B4-BE49-F238E27FC236}">
                <a16:creationId xmlns:a16="http://schemas.microsoft.com/office/drawing/2014/main" id="{3690CA30-1D05-EF41-BA49-E73393D564B7}"/>
              </a:ext>
            </a:extLst>
          </p:cNvPr>
          <p:cNvSpPr txBox="1"/>
          <p:nvPr/>
        </p:nvSpPr>
        <p:spPr>
          <a:xfrm>
            <a:off x="838200" y="4577080"/>
            <a:ext cx="2537874" cy="246221"/>
          </a:xfrm>
          <a:prstGeom prst="rect">
            <a:avLst/>
          </a:prstGeom>
          <a:noFill/>
        </p:spPr>
        <p:txBody>
          <a:bodyPr wrap="none" rtlCol="0">
            <a:spAutoFit/>
          </a:bodyPr>
          <a:lstStyle/>
          <a:p>
            <a:r>
              <a:rPr lang="en-US" sz="1000" b="1" dirty="0"/>
              <a:t>Source:</a:t>
            </a:r>
            <a:r>
              <a:rPr lang="en-US" sz="1000" dirty="0"/>
              <a:t> Council on Dairy Cattle Breeding.</a:t>
            </a:r>
          </a:p>
        </p:txBody>
      </p:sp>
    </p:spTree>
    <p:extLst>
      <p:ext uri="{BB962C8B-B14F-4D97-AF65-F5344CB8AC3E}">
        <p14:creationId xmlns:p14="http://schemas.microsoft.com/office/powerpoint/2010/main" val="65783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C425-9042-2343-A6B2-1F42F8967EAF}"/>
              </a:ext>
            </a:extLst>
          </p:cNvPr>
          <p:cNvSpPr>
            <a:spLocks noGrp="1"/>
          </p:cNvSpPr>
          <p:nvPr>
            <p:ph type="title"/>
          </p:nvPr>
        </p:nvSpPr>
        <p:spPr/>
        <p:txBody>
          <a:bodyPr/>
          <a:lstStyle/>
          <a:p>
            <a:r>
              <a:rPr lang="en-US" dirty="0"/>
              <a:t>The future – In vitro breeding</a:t>
            </a:r>
          </a:p>
        </p:txBody>
      </p:sp>
      <p:sp>
        <p:nvSpPr>
          <p:cNvPr id="3" name="Content Placeholder 2">
            <a:extLst>
              <a:ext uri="{FF2B5EF4-FFF2-40B4-BE49-F238E27FC236}">
                <a16:creationId xmlns:a16="http://schemas.microsoft.com/office/drawing/2014/main" id="{1229EE58-35F4-D746-A18D-4AFA4A02F750}"/>
              </a:ext>
            </a:extLst>
          </p:cNvPr>
          <p:cNvSpPr>
            <a:spLocks noGrp="1"/>
          </p:cNvSpPr>
          <p:nvPr>
            <p:ph sz="half" idx="1"/>
          </p:nvPr>
        </p:nvSpPr>
        <p:spPr>
          <a:xfrm>
            <a:off x="838200" y="1825625"/>
            <a:ext cx="5430253" cy="4667250"/>
          </a:xfrm>
        </p:spPr>
        <p:txBody>
          <a:bodyPr/>
          <a:lstStyle/>
          <a:p>
            <a:r>
              <a:rPr lang="en-US" dirty="0"/>
              <a:t>Embryonic stem cells can be turned into sperm and eggs and used to create a new generation of embryos (</a:t>
            </a:r>
            <a:r>
              <a:rPr lang="en-US" dirty="0" err="1"/>
              <a:t>Goszczynski</a:t>
            </a:r>
            <a:r>
              <a:rPr lang="en-US" dirty="0"/>
              <a:t> et al., 2018, PMID: 30551176)</a:t>
            </a:r>
          </a:p>
          <a:p>
            <a:r>
              <a:rPr lang="en-US" dirty="0"/>
              <a:t>Faster genetic gain because time needed to create next generation is shortened</a:t>
            </a:r>
          </a:p>
          <a:p>
            <a:r>
              <a:rPr lang="en-US" dirty="0"/>
              <a:t>Live animals eventually needed</a:t>
            </a:r>
          </a:p>
        </p:txBody>
      </p:sp>
      <p:pic>
        <p:nvPicPr>
          <p:cNvPr id="6" name="Picture 5" descr="Diagram&#10;&#10;Description automatically generated">
            <a:extLst>
              <a:ext uri="{FF2B5EF4-FFF2-40B4-BE49-F238E27FC236}">
                <a16:creationId xmlns:a16="http://schemas.microsoft.com/office/drawing/2014/main" id="{12083F6B-94CA-3F42-BD8B-B22D8B9CDB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25" t="20668" r="18892" b="10496"/>
          <a:stretch/>
        </p:blipFill>
        <p:spPr bwMode="auto">
          <a:xfrm>
            <a:off x="6172202" y="1825624"/>
            <a:ext cx="5979989" cy="3705599"/>
          </a:xfrm>
          <a:prstGeom prst="rect">
            <a:avLst/>
          </a:prstGeom>
          <a:ln>
            <a:noFill/>
          </a:ln>
          <a:extLst>
            <a:ext uri="{53640926-AAD7-44D8-BBD7-CCE9431645EC}">
              <a14:shadowObscured xmlns:a14="http://schemas.microsoft.com/office/drawing/2010/main"/>
            </a:ext>
          </a:extLst>
        </p:spPr>
      </p:pic>
      <p:sp>
        <p:nvSpPr>
          <p:cNvPr id="5" name="Footer Placeholder 3">
            <a:extLst>
              <a:ext uri="{FF2B5EF4-FFF2-40B4-BE49-F238E27FC236}">
                <a16:creationId xmlns:a16="http://schemas.microsoft.com/office/drawing/2014/main" id="{3D4B1247-F308-9D4E-A6CF-5D2701D8B942}"/>
              </a:ext>
            </a:extLst>
          </p:cNvPr>
          <p:cNvSpPr>
            <a:spLocks noGrp="1"/>
          </p:cNvSpPr>
          <p:nvPr>
            <p:ph type="ftr" sz="quarter" idx="11"/>
          </p:nvPr>
        </p:nvSpPr>
        <p:spPr>
          <a:xfrm>
            <a:off x="838200" y="6356350"/>
            <a:ext cx="9047922" cy="365125"/>
          </a:xfrm>
        </p:spPr>
        <p:txBody>
          <a:bodyPr/>
          <a:lstStyle/>
          <a:p>
            <a:r>
              <a:rPr lang="en-US" dirty="0"/>
              <a:t>42nd ADSA Discover Conference, Managing Genetic Diversity for Future Dairy and Livestock Breeding</a:t>
            </a:r>
          </a:p>
        </p:txBody>
      </p:sp>
    </p:spTree>
    <p:extLst>
      <p:ext uri="{BB962C8B-B14F-4D97-AF65-F5344CB8AC3E}">
        <p14:creationId xmlns:p14="http://schemas.microsoft.com/office/powerpoint/2010/main" val="395523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92EF-592A-8D4E-81BF-94A918E610EC}"/>
              </a:ext>
            </a:extLst>
          </p:cNvPr>
          <p:cNvSpPr>
            <a:spLocks noGrp="1"/>
          </p:cNvSpPr>
          <p:nvPr>
            <p:ph type="title"/>
          </p:nvPr>
        </p:nvSpPr>
        <p:spPr/>
        <p:txBody>
          <a:bodyPr/>
          <a:lstStyle/>
          <a:p>
            <a:r>
              <a:rPr lang="en-US" dirty="0"/>
              <a:t>The future – License to operate?</a:t>
            </a:r>
          </a:p>
        </p:txBody>
      </p:sp>
      <p:sp>
        <p:nvSpPr>
          <p:cNvPr id="5" name="Footer Placeholder 4">
            <a:extLst>
              <a:ext uri="{FF2B5EF4-FFF2-40B4-BE49-F238E27FC236}">
                <a16:creationId xmlns:a16="http://schemas.microsoft.com/office/drawing/2014/main" id="{78E5EE4E-A03C-1743-B6A7-30A6042A0EC2}"/>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sp>
        <p:nvSpPr>
          <p:cNvPr id="9" name="Content Placeholder 8">
            <a:extLst>
              <a:ext uri="{FF2B5EF4-FFF2-40B4-BE49-F238E27FC236}">
                <a16:creationId xmlns:a16="http://schemas.microsoft.com/office/drawing/2014/main" id="{D27BA67B-8566-834F-87B2-11F92B3CC331}"/>
              </a:ext>
            </a:extLst>
          </p:cNvPr>
          <p:cNvSpPr>
            <a:spLocks noGrp="1"/>
          </p:cNvSpPr>
          <p:nvPr>
            <p:ph sz="half" idx="1"/>
          </p:nvPr>
        </p:nvSpPr>
        <p:spPr>
          <a:xfrm>
            <a:off x="838200" y="1825625"/>
            <a:ext cx="5334002" cy="4351338"/>
          </a:xfrm>
        </p:spPr>
        <p:txBody>
          <a:bodyPr/>
          <a:lstStyle/>
          <a:p>
            <a:r>
              <a:rPr lang="en-US" dirty="0"/>
              <a:t>Inbreeding may be important because of </a:t>
            </a:r>
            <a:r>
              <a:rPr lang="en-US" b="1" dirty="0"/>
              <a:t>its impact on social license</a:t>
            </a:r>
            <a:r>
              <a:rPr lang="en-US" dirty="0"/>
              <a:t>, not its impacts on production economics</a:t>
            </a:r>
          </a:p>
          <a:p>
            <a:r>
              <a:rPr lang="en-US" dirty="0"/>
              <a:t>Most people don’t understand the difference between strict selection on performance and no selection on performance</a:t>
            </a:r>
          </a:p>
          <a:p>
            <a:pPr lvl="1"/>
            <a:r>
              <a:rPr lang="en-US" dirty="0"/>
              <a:t>How will we educate the public?</a:t>
            </a:r>
          </a:p>
          <a:p>
            <a:r>
              <a:rPr lang="en-US" dirty="0"/>
              <a:t>What will consumers demand?</a:t>
            </a:r>
          </a:p>
        </p:txBody>
      </p:sp>
      <p:pic>
        <p:nvPicPr>
          <p:cNvPr id="10" name="Content Placeholder 6" descr="Graphical user interface&#10;&#10;Description automatically generated">
            <a:extLst>
              <a:ext uri="{FF2B5EF4-FFF2-40B4-BE49-F238E27FC236}">
                <a16:creationId xmlns:a16="http://schemas.microsoft.com/office/drawing/2014/main" id="{9806FE88-F7C0-A34E-8A14-F6CEE8486CFA}"/>
              </a:ext>
            </a:extLst>
          </p:cNvPr>
          <p:cNvPicPr>
            <a:picLocks noChangeAspect="1"/>
          </p:cNvPicPr>
          <p:nvPr/>
        </p:nvPicPr>
        <p:blipFill rotWithShape="1">
          <a:blip r:embed="rId2">
            <a:extLst>
              <a:ext uri="{28A0092B-C50C-407E-A947-70E740481C1C}">
                <a14:useLocalDpi xmlns:a14="http://schemas.microsoft.com/office/drawing/2010/main" val="0"/>
              </a:ext>
            </a:extLst>
          </a:blip>
          <a:srcRect l="17492" t="15917" r="16563"/>
          <a:stretch/>
        </p:blipFill>
        <p:spPr>
          <a:xfrm>
            <a:off x="6172202" y="1825624"/>
            <a:ext cx="5422836" cy="3889375"/>
          </a:xfrm>
          <a:prstGeom prst="rect">
            <a:avLst/>
          </a:prstGeom>
        </p:spPr>
      </p:pic>
    </p:spTree>
    <p:extLst>
      <p:ext uri="{BB962C8B-B14F-4D97-AF65-F5344CB8AC3E}">
        <p14:creationId xmlns:p14="http://schemas.microsoft.com/office/powerpoint/2010/main" val="4192603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8E0DAE-5DB9-324D-B419-AC6C65B56981}"/>
              </a:ext>
            </a:extLst>
          </p:cNvPr>
          <p:cNvSpPr>
            <a:spLocks noGrp="1"/>
          </p:cNvSpPr>
          <p:nvPr>
            <p:ph type="title"/>
          </p:nvPr>
        </p:nvSpPr>
        <p:spPr>
          <a:xfrm>
            <a:off x="838199" y="365125"/>
            <a:ext cx="11007683" cy="1325563"/>
          </a:xfrm>
        </p:spPr>
        <p:txBody>
          <a:bodyPr>
            <a:normAutofit/>
          </a:bodyPr>
          <a:lstStyle/>
          <a:p>
            <a:r>
              <a:rPr lang="en-US" dirty="0"/>
              <a:t>Are there better solutions to this problem?</a:t>
            </a:r>
          </a:p>
        </p:txBody>
      </p:sp>
      <p:sp>
        <p:nvSpPr>
          <p:cNvPr id="3" name="Content Placeholder 2">
            <a:extLst>
              <a:ext uri="{FF2B5EF4-FFF2-40B4-BE49-F238E27FC236}">
                <a16:creationId xmlns:a16="http://schemas.microsoft.com/office/drawing/2014/main" id="{61D35FF7-B1F3-F049-AFC2-85EEE095316D}"/>
              </a:ext>
            </a:extLst>
          </p:cNvPr>
          <p:cNvSpPr>
            <a:spLocks noGrp="1"/>
          </p:cNvSpPr>
          <p:nvPr>
            <p:ph idx="1"/>
          </p:nvPr>
        </p:nvSpPr>
        <p:spPr>
          <a:xfrm>
            <a:off x="838200" y="1825625"/>
            <a:ext cx="5643520" cy="4351338"/>
          </a:xfrm>
        </p:spPr>
        <p:txBody>
          <a:bodyPr/>
          <a:lstStyle/>
          <a:p>
            <a:r>
              <a:rPr lang="en-US" dirty="0"/>
              <a:t>There are many theoretically satisfying ideas…</a:t>
            </a:r>
          </a:p>
          <a:p>
            <a:r>
              <a:rPr lang="en-US" dirty="0"/>
              <a:t>…but nobody uses them</a:t>
            </a:r>
          </a:p>
          <a:p>
            <a:r>
              <a:rPr lang="en-US" dirty="0"/>
              <a:t>Geneticists and AI staff don’t breed cows, farmers do</a:t>
            </a:r>
          </a:p>
          <a:p>
            <a:r>
              <a:rPr lang="en-US" dirty="0"/>
              <a:t>Many cows now mated at random to a portfolio of bulls</a:t>
            </a:r>
          </a:p>
          <a:p>
            <a:r>
              <a:rPr lang="en-US" dirty="0"/>
              <a:t>Everyone thinks their neighbor should use different bulls</a:t>
            </a:r>
          </a:p>
        </p:txBody>
      </p:sp>
      <p:graphicFrame>
        <p:nvGraphicFramePr>
          <p:cNvPr id="5" name="Content Placeholder 4">
            <a:extLst>
              <a:ext uri="{FF2B5EF4-FFF2-40B4-BE49-F238E27FC236}">
                <a16:creationId xmlns:a16="http://schemas.microsoft.com/office/drawing/2014/main" id="{B3911FB1-14DB-6D4E-8BC7-DDDCCB7C5AA0}"/>
              </a:ext>
            </a:extLst>
          </p:cNvPr>
          <p:cNvGraphicFramePr>
            <a:graphicFrameLocks noGrp="1"/>
          </p:cNvGraphicFramePr>
          <p:nvPr>
            <p:ph sz="half" idx="4294967295"/>
            <p:extLst>
              <p:ext uri="{D42A27DB-BD31-4B8C-83A1-F6EECF244321}">
                <p14:modId xmlns:p14="http://schemas.microsoft.com/office/powerpoint/2010/main" val="271018570"/>
              </p:ext>
            </p:extLst>
          </p:nvPr>
        </p:nvGraphicFramePr>
        <p:xfrm>
          <a:off x="6481720" y="1690688"/>
          <a:ext cx="5364163" cy="3235960"/>
        </p:xfrm>
        <a:graphic>
          <a:graphicData uri="http://schemas.openxmlformats.org/drawingml/2006/table">
            <a:tbl>
              <a:tblPr firstRow="1" bandRow="1">
                <a:tableStyleId>{5C22544A-7EE6-4342-B048-85BDC9FD1C3A}</a:tableStyleId>
              </a:tblPr>
              <a:tblGrid>
                <a:gridCol w="5364163">
                  <a:extLst>
                    <a:ext uri="{9D8B030D-6E8A-4147-A177-3AD203B41FA5}">
                      <a16:colId xmlns:a16="http://schemas.microsoft.com/office/drawing/2014/main" val="3245324989"/>
                    </a:ext>
                  </a:extLst>
                </a:gridCol>
              </a:tblGrid>
              <a:tr h="370840">
                <a:tc>
                  <a:txBody>
                    <a:bodyPr/>
                    <a:lstStyle/>
                    <a:p>
                      <a:r>
                        <a:rPr lang="en-US" dirty="0"/>
                        <a:t>Some methods for avoiding inbreeding</a:t>
                      </a:r>
                    </a:p>
                  </a:txBody>
                  <a:tcPr/>
                </a:tc>
                <a:extLst>
                  <a:ext uri="{0D108BD9-81ED-4DB2-BD59-A6C34878D82A}">
                    <a16:rowId xmlns:a16="http://schemas.microsoft.com/office/drawing/2014/main" val="2940610624"/>
                  </a:ext>
                </a:extLst>
              </a:tr>
              <a:tr h="370840">
                <a:tc>
                  <a:txBody>
                    <a:bodyPr/>
                    <a:lstStyle/>
                    <a:p>
                      <a:r>
                        <a:rPr lang="en-US" dirty="0"/>
                        <a:t>Optimal contribution theory</a:t>
                      </a:r>
                    </a:p>
                  </a:txBody>
                  <a:tcPr/>
                </a:tc>
                <a:extLst>
                  <a:ext uri="{0D108BD9-81ED-4DB2-BD59-A6C34878D82A}">
                    <a16:rowId xmlns:a16="http://schemas.microsoft.com/office/drawing/2014/main" val="1874384411"/>
                  </a:ext>
                </a:extLst>
              </a:tr>
              <a:tr h="370840">
                <a:tc>
                  <a:txBody>
                    <a:bodyPr/>
                    <a:lstStyle/>
                    <a:p>
                      <a:r>
                        <a:rPr lang="en-US" dirty="0"/>
                        <a:t>Minimization of progeny inbreeding</a:t>
                      </a:r>
                    </a:p>
                  </a:txBody>
                  <a:tcPr/>
                </a:tc>
                <a:extLst>
                  <a:ext uri="{0D108BD9-81ED-4DB2-BD59-A6C34878D82A}">
                    <a16:rowId xmlns:a16="http://schemas.microsoft.com/office/drawing/2014/main" val="2965560877"/>
                  </a:ext>
                </a:extLst>
              </a:tr>
              <a:tr h="370840">
                <a:tc>
                  <a:txBody>
                    <a:bodyPr/>
                    <a:lstStyle/>
                    <a:p>
                      <a:r>
                        <a:rPr lang="en-US" dirty="0"/>
                        <a:t>Linear programming</a:t>
                      </a:r>
                    </a:p>
                  </a:txBody>
                  <a:tcPr/>
                </a:tc>
                <a:extLst>
                  <a:ext uri="{0D108BD9-81ED-4DB2-BD59-A6C34878D82A}">
                    <a16:rowId xmlns:a16="http://schemas.microsoft.com/office/drawing/2014/main" val="1948020456"/>
                  </a:ext>
                </a:extLst>
              </a:tr>
              <a:tr h="370840">
                <a:tc>
                  <a:txBody>
                    <a:bodyPr/>
                    <a:lstStyle/>
                    <a:p>
                      <a:r>
                        <a:rPr lang="en-US" dirty="0"/>
                        <a:t>Look-ahead mate selection</a:t>
                      </a:r>
                    </a:p>
                  </a:txBody>
                  <a:tcPr/>
                </a:tc>
                <a:extLst>
                  <a:ext uri="{0D108BD9-81ED-4DB2-BD59-A6C34878D82A}">
                    <a16:rowId xmlns:a16="http://schemas.microsoft.com/office/drawing/2014/main" val="4159733235"/>
                  </a:ext>
                </a:extLst>
              </a:tr>
              <a:tr h="370840">
                <a:tc>
                  <a:txBody>
                    <a:bodyPr/>
                    <a:lstStyle/>
                    <a:p>
                      <a:r>
                        <a:rPr lang="en-US" dirty="0"/>
                        <a:t>Selection against lethal alleles</a:t>
                      </a:r>
                    </a:p>
                  </a:txBody>
                  <a:tcPr/>
                </a:tc>
                <a:extLst>
                  <a:ext uri="{0D108BD9-81ED-4DB2-BD59-A6C34878D82A}">
                    <a16:rowId xmlns:a16="http://schemas.microsoft.com/office/drawing/2014/main" val="4225673014"/>
                  </a:ext>
                </a:extLst>
              </a:tr>
              <a:tr h="370840">
                <a:tc>
                  <a:txBody>
                    <a:bodyPr/>
                    <a:lstStyle/>
                    <a:p>
                      <a:r>
                        <a:rPr lang="en-US" dirty="0"/>
                        <a:t>Index selection including Mendelian sampling variance</a:t>
                      </a:r>
                    </a:p>
                  </a:txBody>
                  <a:tcPr/>
                </a:tc>
                <a:extLst>
                  <a:ext uri="{0D108BD9-81ED-4DB2-BD59-A6C34878D82A}">
                    <a16:rowId xmlns:a16="http://schemas.microsoft.com/office/drawing/2014/main" val="2740545711"/>
                  </a:ext>
                </a:extLst>
              </a:tr>
              <a:tr h="370840">
                <a:tc>
                  <a:txBody>
                    <a:bodyPr/>
                    <a:lstStyle/>
                    <a:p>
                      <a:r>
                        <a:rPr lang="en-US" dirty="0"/>
                        <a:t>Genomic selection including dominance</a:t>
                      </a:r>
                    </a:p>
                  </a:txBody>
                  <a:tcPr/>
                </a:tc>
                <a:extLst>
                  <a:ext uri="{0D108BD9-81ED-4DB2-BD59-A6C34878D82A}">
                    <a16:rowId xmlns:a16="http://schemas.microsoft.com/office/drawing/2014/main" val="772868602"/>
                  </a:ext>
                </a:extLst>
              </a:tr>
            </a:tbl>
          </a:graphicData>
        </a:graphic>
      </p:graphicFrame>
      <p:sp>
        <p:nvSpPr>
          <p:cNvPr id="7" name="Footer Placeholder 3">
            <a:extLst>
              <a:ext uri="{FF2B5EF4-FFF2-40B4-BE49-F238E27FC236}">
                <a16:creationId xmlns:a16="http://schemas.microsoft.com/office/drawing/2014/main" id="{20D53EAA-9150-1441-859D-82BDE2C64C6F}"/>
              </a:ext>
            </a:extLst>
          </p:cNvPr>
          <p:cNvSpPr>
            <a:spLocks noGrp="1"/>
          </p:cNvSpPr>
          <p:nvPr>
            <p:ph type="ftr" sz="quarter" idx="11"/>
          </p:nvPr>
        </p:nvSpPr>
        <p:spPr>
          <a:xfrm>
            <a:off x="838200" y="6356350"/>
            <a:ext cx="9047922" cy="365125"/>
          </a:xfrm>
        </p:spPr>
        <p:txBody>
          <a:bodyPr/>
          <a:lstStyle/>
          <a:p>
            <a:r>
              <a:rPr lang="en-US" dirty="0"/>
              <a:t>42nd ADSA Discover Conference, Managing Genetic Diversity for Future Dairy and Livestock Breeding</a:t>
            </a:r>
          </a:p>
        </p:txBody>
      </p:sp>
    </p:spTree>
    <p:extLst>
      <p:ext uri="{BB962C8B-B14F-4D97-AF65-F5344CB8AC3E}">
        <p14:creationId xmlns:p14="http://schemas.microsoft.com/office/powerpoint/2010/main" val="455044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5F002-3538-CC49-A497-2FFB33CF58C8}"/>
              </a:ext>
            </a:extLst>
          </p:cNvPr>
          <p:cNvSpPr>
            <a:spLocks noGrp="1"/>
          </p:cNvSpPr>
          <p:nvPr>
            <p:ph type="title"/>
          </p:nvPr>
        </p:nvSpPr>
        <p:spPr/>
        <p:txBody>
          <a:bodyPr/>
          <a:lstStyle/>
          <a:p>
            <a:r>
              <a:rPr lang="en-US" dirty="0"/>
              <a:t>Big and small farms need different things</a:t>
            </a:r>
          </a:p>
        </p:txBody>
      </p:sp>
      <p:sp>
        <p:nvSpPr>
          <p:cNvPr id="6" name="Content Placeholder 5">
            <a:extLst>
              <a:ext uri="{FF2B5EF4-FFF2-40B4-BE49-F238E27FC236}">
                <a16:creationId xmlns:a16="http://schemas.microsoft.com/office/drawing/2014/main" id="{C5F342CC-0CC9-6840-AB22-C1E7E90273C0}"/>
              </a:ext>
            </a:extLst>
          </p:cNvPr>
          <p:cNvSpPr>
            <a:spLocks noGrp="1"/>
          </p:cNvSpPr>
          <p:nvPr>
            <p:ph sz="half" idx="1"/>
          </p:nvPr>
        </p:nvSpPr>
        <p:spPr/>
        <p:txBody>
          <a:bodyPr/>
          <a:lstStyle/>
          <a:p>
            <a:r>
              <a:rPr lang="en-US" dirty="0"/>
              <a:t>Small farms can afford to spend more time on each cow</a:t>
            </a:r>
          </a:p>
          <a:p>
            <a:r>
              <a:rPr lang="en-US" dirty="0"/>
              <a:t>Labor costs make that impractical for large farms</a:t>
            </a:r>
          </a:p>
          <a:p>
            <a:pPr lvl="1"/>
            <a:r>
              <a:rPr lang="en-US" dirty="0"/>
              <a:t>If a task takes an additional 30 seconds/cow and you’ve got 500 cows to breed in a day, that’s an extra 250 minutes of labor that’s needed</a:t>
            </a:r>
          </a:p>
          <a:p>
            <a:r>
              <a:rPr lang="en-US" dirty="0"/>
              <a:t>Sensors can’t (yet) put semen in a cow</a:t>
            </a:r>
          </a:p>
        </p:txBody>
      </p:sp>
      <p:sp>
        <p:nvSpPr>
          <p:cNvPr id="4" name="Footer Placeholder 3">
            <a:extLst>
              <a:ext uri="{FF2B5EF4-FFF2-40B4-BE49-F238E27FC236}">
                <a16:creationId xmlns:a16="http://schemas.microsoft.com/office/drawing/2014/main" id="{DE049D71-6ABB-174D-9CA6-1BC9510ACF86}"/>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pic>
        <p:nvPicPr>
          <p:cNvPr id="8" name="Picture 7">
            <a:extLst>
              <a:ext uri="{FF2B5EF4-FFF2-40B4-BE49-F238E27FC236}">
                <a16:creationId xmlns:a16="http://schemas.microsoft.com/office/drawing/2014/main" id="{8CFD67AE-D9BD-6246-9225-5877B13A5A4B}"/>
              </a:ext>
            </a:extLst>
          </p:cNvPr>
          <p:cNvPicPr>
            <a:picLocks noChangeAspect="1"/>
          </p:cNvPicPr>
          <p:nvPr/>
        </p:nvPicPr>
        <p:blipFill>
          <a:blip r:embed="rId2"/>
          <a:stretch>
            <a:fillRect/>
          </a:stretch>
        </p:blipFill>
        <p:spPr>
          <a:xfrm>
            <a:off x="6172202" y="1825625"/>
            <a:ext cx="5618745" cy="4196501"/>
          </a:xfrm>
          <a:prstGeom prst="rect">
            <a:avLst/>
          </a:prstGeom>
        </p:spPr>
      </p:pic>
    </p:spTree>
    <p:extLst>
      <p:ext uri="{BB962C8B-B14F-4D97-AF65-F5344CB8AC3E}">
        <p14:creationId xmlns:p14="http://schemas.microsoft.com/office/powerpoint/2010/main" val="83763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957A-2E33-AF4B-96C8-74701AE9E1DC}"/>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1DBF0F9-A6B2-5741-889F-CBADB3233F56}"/>
              </a:ext>
            </a:extLst>
          </p:cNvPr>
          <p:cNvSpPr>
            <a:spLocks noGrp="1"/>
          </p:cNvSpPr>
          <p:nvPr>
            <p:ph idx="1"/>
          </p:nvPr>
        </p:nvSpPr>
        <p:spPr/>
        <p:txBody>
          <a:bodyPr/>
          <a:lstStyle/>
          <a:p>
            <a:r>
              <a:rPr lang="en-US" dirty="0"/>
              <a:t>What problem are we trying to solve?</a:t>
            </a:r>
          </a:p>
          <a:p>
            <a:r>
              <a:rPr lang="en-US" dirty="0"/>
              <a:t>Can we solve that problem with genetic evaluations?</a:t>
            </a:r>
          </a:p>
          <a:p>
            <a:r>
              <a:rPr lang="en-US" dirty="0"/>
              <a:t>How might we do that?</a:t>
            </a:r>
          </a:p>
          <a:p>
            <a:r>
              <a:rPr lang="en-US" dirty="0"/>
              <a:t>Is there a better way to solve the problem?</a:t>
            </a:r>
          </a:p>
        </p:txBody>
      </p:sp>
      <p:sp>
        <p:nvSpPr>
          <p:cNvPr id="4" name="Footer Placeholder 3">
            <a:extLst>
              <a:ext uri="{FF2B5EF4-FFF2-40B4-BE49-F238E27FC236}">
                <a16:creationId xmlns:a16="http://schemas.microsoft.com/office/drawing/2014/main" id="{F7062F43-551D-0841-9912-CDF23076228D}"/>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spTree>
    <p:extLst>
      <p:ext uri="{BB962C8B-B14F-4D97-AF65-F5344CB8AC3E}">
        <p14:creationId xmlns:p14="http://schemas.microsoft.com/office/powerpoint/2010/main" val="2713545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F95A-190D-FC4A-83B8-BB4C73C00260}"/>
              </a:ext>
            </a:extLst>
          </p:cNvPr>
          <p:cNvSpPr>
            <a:spLocks noGrp="1"/>
          </p:cNvSpPr>
          <p:nvPr>
            <p:ph type="title"/>
          </p:nvPr>
        </p:nvSpPr>
        <p:spPr/>
        <p:txBody>
          <a:bodyPr/>
          <a:lstStyle/>
          <a:p>
            <a:r>
              <a:rPr lang="en-US" dirty="0"/>
              <a:t>Closing thoughts</a:t>
            </a:r>
          </a:p>
        </p:txBody>
      </p:sp>
      <p:sp>
        <p:nvSpPr>
          <p:cNvPr id="7" name="Content Placeholder 6">
            <a:extLst>
              <a:ext uri="{FF2B5EF4-FFF2-40B4-BE49-F238E27FC236}">
                <a16:creationId xmlns:a16="http://schemas.microsoft.com/office/drawing/2014/main" id="{5DDE894F-76A7-CC43-A796-DDBD62912011}"/>
              </a:ext>
            </a:extLst>
          </p:cNvPr>
          <p:cNvSpPr>
            <a:spLocks noGrp="1"/>
          </p:cNvSpPr>
          <p:nvPr>
            <p:ph idx="1"/>
          </p:nvPr>
        </p:nvSpPr>
        <p:spPr/>
        <p:txBody>
          <a:bodyPr/>
          <a:lstStyle/>
          <a:p>
            <a:r>
              <a:rPr lang="en-US" dirty="0"/>
              <a:t>Homozygosity is bad when there’s </a:t>
            </a:r>
            <a:r>
              <a:rPr lang="en-US" b="1" dirty="0"/>
              <a:t>inbreeding depression</a:t>
            </a:r>
            <a:endParaRPr lang="en-US" dirty="0"/>
          </a:p>
          <a:p>
            <a:pPr lvl="1"/>
            <a:r>
              <a:rPr lang="en-US" dirty="0"/>
              <a:t>We may have evidence of some inbreeding depression for fertility traits, or we may not be doing a good job of finding the outliers</a:t>
            </a:r>
          </a:p>
          <a:p>
            <a:r>
              <a:rPr lang="en-US" dirty="0"/>
              <a:t>Increased genetic load </a:t>
            </a:r>
            <a:r>
              <a:rPr lang="en-US" b="1" dirty="0"/>
              <a:t>compromises an animal’s adaptability</a:t>
            </a:r>
          </a:p>
          <a:p>
            <a:pPr lvl="1"/>
            <a:r>
              <a:rPr lang="en-US" dirty="0"/>
              <a:t>This is a concern as the climate changes and we seek to expand animal production in more challenging parts of the world</a:t>
            </a:r>
          </a:p>
          <a:p>
            <a:r>
              <a:rPr lang="en-US" dirty="0"/>
              <a:t>When there is tight control throughout the production chain (as in pork and poultry breeding) genetic diversity can be managed effectively</a:t>
            </a:r>
          </a:p>
          <a:p>
            <a:pPr lvl="1"/>
            <a:r>
              <a:rPr lang="en-US" dirty="0"/>
              <a:t>Dairy is a loosely coupled system where that control is lacking, and outcrossing is the logical consequence</a:t>
            </a:r>
          </a:p>
        </p:txBody>
      </p:sp>
      <p:sp>
        <p:nvSpPr>
          <p:cNvPr id="4" name="Footer Placeholder 3">
            <a:extLst>
              <a:ext uri="{FF2B5EF4-FFF2-40B4-BE49-F238E27FC236}">
                <a16:creationId xmlns:a16="http://schemas.microsoft.com/office/drawing/2014/main" id="{38E029FE-B729-144B-AF67-17A290045E04}"/>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spTree>
    <p:extLst>
      <p:ext uri="{BB962C8B-B14F-4D97-AF65-F5344CB8AC3E}">
        <p14:creationId xmlns:p14="http://schemas.microsoft.com/office/powerpoint/2010/main" val="2227366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37AC-C9D1-C049-BAAC-E44384C9C17A}"/>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EB8BCB4-5FD4-754A-9B7C-14F2362AA7DE}"/>
              </a:ext>
            </a:extLst>
          </p:cNvPr>
          <p:cNvSpPr>
            <a:spLocks noGrp="1"/>
          </p:cNvSpPr>
          <p:nvPr>
            <p:ph idx="1"/>
          </p:nvPr>
        </p:nvSpPr>
        <p:spPr/>
        <p:txBody>
          <a:bodyPr/>
          <a:lstStyle/>
          <a:p>
            <a:r>
              <a:rPr lang="en-US" dirty="0"/>
              <a:t>We’re faced with increasingly complex problems (</a:t>
            </a:r>
            <a:r>
              <a:rPr lang="en-US" dirty="0" err="1"/>
              <a:t>Baldassarre</a:t>
            </a:r>
            <a:r>
              <a:rPr lang="en-US" dirty="0"/>
              <a:t>, 2020), and there are no easy answers</a:t>
            </a:r>
          </a:p>
          <a:p>
            <a:r>
              <a:rPr lang="en-US" dirty="0"/>
              <a:t>It’s important that we correctly identify the problems that need to be solved</a:t>
            </a:r>
          </a:p>
          <a:p>
            <a:r>
              <a:rPr lang="en-US" dirty="0"/>
              <a:t>Solutions will require the participation of many stakeholders in a complicated system</a:t>
            </a:r>
          </a:p>
          <a:p>
            <a:r>
              <a:rPr lang="en-US" dirty="0"/>
              <a:t>Achieving the necessary buy-in will require solid, objective evidence of an actual problem and a tangible solution to that problem</a:t>
            </a:r>
          </a:p>
        </p:txBody>
      </p:sp>
      <p:sp>
        <p:nvSpPr>
          <p:cNvPr id="4" name="Footer Placeholder 3">
            <a:extLst>
              <a:ext uri="{FF2B5EF4-FFF2-40B4-BE49-F238E27FC236}">
                <a16:creationId xmlns:a16="http://schemas.microsoft.com/office/drawing/2014/main" id="{F9143737-E156-EE41-8A14-82BC637F5E6D}"/>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spTree>
    <p:extLst>
      <p:ext uri="{BB962C8B-B14F-4D97-AF65-F5344CB8AC3E}">
        <p14:creationId xmlns:p14="http://schemas.microsoft.com/office/powerpoint/2010/main" val="129306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9A1E8-0699-B34B-8256-D3F6677CF2E7}"/>
              </a:ext>
            </a:extLst>
          </p:cNvPr>
          <p:cNvSpPr>
            <a:spLocks noGrp="1"/>
          </p:cNvSpPr>
          <p:nvPr>
            <p:ph type="title"/>
          </p:nvPr>
        </p:nvSpPr>
        <p:spPr>
          <a:xfrm>
            <a:off x="680484" y="358110"/>
            <a:ext cx="10515600" cy="1325563"/>
          </a:xfrm>
        </p:spPr>
        <p:txBody>
          <a:bodyPr>
            <a:normAutofit/>
          </a:bodyPr>
          <a:lstStyle/>
          <a:p>
            <a:r>
              <a:rPr lang="en-US" dirty="0"/>
              <a:t>Conclusions</a:t>
            </a:r>
          </a:p>
        </p:txBody>
      </p:sp>
      <p:sp>
        <p:nvSpPr>
          <p:cNvPr id="6" name="Content Placeholder 5">
            <a:extLst>
              <a:ext uri="{FF2B5EF4-FFF2-40B4-BE49-F238E27FC236}">
                <a16:creationId xmlns:a16="http://schemas.microsoft.com/office/drawing/2014/main" id="{FDEC11C7-2A8C-1642-8E77-FCA81C897F98}"/>
              </a:ext>
            </a:extLst>
          </p:cNvPr>
          <p:cNvSpPr>
            <a:spLocks noGrp="1"/>
          </p:cNvSpPr>
          <p:nvPr>
            <p:ph sz="half" idx="1"/>
          </p:nvPr>
        </p:nvSpPr>
        <p:spPr>
          <a:xfrm>
            <a:off x="680484" y="1825625"/>
            <a:ext cx="4822848" cy="4351338"/>
          </a:xfrm>
        </p:spPr>
        <p:txBody>
          <a:bodyPr/>
          <a:lstStyle/>
          <a:p>
            <a:r>
              <a:rPr lang="en-US" dirty="0"/>
              <a:t>The world around us is changing so we need to change, too</a:t>
            </a:r>
          </a:p>
          <a:p>
            <a:r>
              <a:rPr lang="en-US" dirty="0"/>
              <a:t>The cow of the future will need to do more with less</a:t>
            </a:r>
          </a:p>
          <a:p>
            <a:r>
              <a:rPr lang="en-US" dirty="0"/>
              <a:t>We have very powerful tools for creating those cows</a:t>
            </a:r>
          </a:p>
          <a:p>
            <a:r>
              <a:rPr lang="en-US" dirty="0"/>
              <a:t>Social license will become even more important</a:t>
            </a:r>
          </a:p>
          <a:p>
            <a:endParaRPr lang="en-US" dirty="0"/>
          </a:p>
        </p:txBody>
      </p:sp>
      <p:pic>
        <p:nvPicPr>
          <p:cNvPr id="6148" name="Picture 4" descr="WORLD&amp;amp;#39;S COLUMBIAN EXPOSITION | Salem House Press">
            <a:extLst>
              <a:ext uri="{FF2B5EF4-FFF2-40B4-BE49-F238E27FC236}">
                <a16:creationId xmlns:a16="http://schemas.microsoft.com/office/drawing/2014/main" id="{53F92AED-EAF4-D148-97FE-EB391D5FCF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73" r="20018"/>
          <a:stretch/>
        </p:blipFill>
        <p:spPr bwMode="auto">
          <a:xfrm>
            <a:off x="5669783" y="1832640"/>
            <a:ext cx="6368357" cy="4667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telegraph.co.uk/multimedia/archive/02961/monty_python_spani_2961214k.jpg">
            <a:extLst>
              <a:ext uri="{FF2B5EF4-FFF2-40B4-BE49-F238E27FC236}">
                <a16:creationId xmlns:a16="http://schemas.microsoft.com/office/drawing/2014/main" id="{27D28274-F7F6-4945-BD5D-F7277503CE03}"/>
              </a:ext>
            </a:extLst>
          </p:cNvPr>
          <p:cNvPicPr>
            <a:picLocks noChangeAspect="1" noChangeArrowheads="1"/>
          </p:cNvPicPr>
          <p:nvPr/>
        </p:nvPicPr>
        <p:blipFill rotWithShape="1">
          <a:blip r:embed="rId3" cstate="print"/>
          <a:srcRect t="6679" b="3321"/>
          <a:stretch/>
        </p:blipFill>
        <p:spPr bwMode="auto">
          <a:xfrm>
            <a:off x="20" y="-218474"/>
            <a:ext cx="12191980" cy="6857990"/>
          </a:xfrm>
          <a:prstGeom prst="rect">
            <a:avLst/>
          </a:prstGeom>
          <a:noFill/>
        </p:spPr>
      </p:pic>
      <p:sp>
        <p:nvSpPr>
          <p:cNvPr id="2" name="TextBox 1">
            <a:extLst>
              <a:ext uri="{FF2B5EF4-FFF2-40B4-BE49-F238E27FC236}">
                <a16:creationId xmlns:a16="http://schemas.microsoft.com/office/drawing/2014/main" id="{6B761D80-3321-0041-96E4-8378A81F5283}"/>
              </a:ext>
            </a:extLst>
          </p:cNvPr>
          <p:cNvSpPr txBox="1"/>
          <p:nvPr/>
        </p:nvSpPr>
        <p:spPr>
          <a:xfrm>
            <a:off x="-20" y="5291211"/>
            <a:ext cx="12192000" cy="584775"/>
          </a:xfrm>
          <a:prstGeom prst="rect">
            <a:avLst/>
          </a:prstGeom>
          <a:solidFill>
            <a:schemeClr val="bg1"/>
          </a:solidFill>
        </p:spPr>
        <p:txBody>
          <a:bodyPr wrap="square" rtlCol="0">
            <a:spAutoFit/>
          </a:bodyPr>
          <a:lstStyle/>
          <a:p>
            <a:pPr algn="ctr"/>
            <a:r>
              <a:rPr lang="en-US" sz="3200" b="1" dirty="0">
                <a:solidFill>
                  <a:schemeClr val="tx2">
                    <a:lumMod val="60000"/>
                    <a:lumOff val="40000"/>
                  </a:schemeClr>
                </a:solidFill>
              </a:rPr>
              <a:t>Questions?</a:t>
            </a:r>
          </a:p>
        </p:txBody>
      </p:sp>
    </p:spTree>
    <p:extLst>
      <p:ext uri="{BB962C8B-B14F-4D97-AF65-F5344CB8AC3E}">
        <p14:creationId xmlns:p14="http://schemas.microsoft.com/office/powerpoint/2010/main" val="221001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2CDA7-4B0F-054B-8FD7-38B6A81ABDA1}"/>
              </a:ext>
            </a:extLst>
          </p:cNvPr>
          <p:cNvSpPr>
            <a:spLocks noGrp="1"/>
          </p:cNvSpPr>
          <p:nvPr>
            <p:ph type="title"/>
          </p:nvPr>
        </p:nvSpPr>
        <p:spPr/>
        <p:txBody>
          <a:bodyPr>
            <a:normAutofit/>
          </a:bodyPr>
          <a:lstStyle/>
          <a:p>
            <a:r>
              <a:rPr lang="en-US" dirty="0"/>
              <a:t>There’s a race to find high bulls</a:t>
            </a:r>
          </a:p>
        </p:txBody>
      </p:sp>
      <p:sp>
        <p:nvSpPr>
          <p:cNvPr id="4" name="Content Placeholder 3">
            <a:extLst>
              <a:ext uri="{FF2B5EF4-FFF2-40B4-BE49-F238E27FC236}">
                <a16:creationId xmlns:a16="http://schemas.microsoft.com/office/drawing/2014/main" id="{D40784DA-3133-424D-B88E-94B14CE61ED9}"/>
              </a:ext>
            </a:extLst>
          </p:cNvPr>
          <p:cNvSpPr>
            <a:spLocks noGrp="1"/>
          </p:cNvSpPr>
          <p:nvPr>
            <p:ph sz="half" idx="1"/>
          </p:nvPr>
        </p:nvSpPr>
        <p:spPr/>
        <p:txBody>
          <a:bodyPr/>
          <a:lstStyle/>
          <a:p>
            <a:r>
              <a:rPr lang="en-US" dirty="0"/>
              <a:t>AI breeds bulls to meet </a:t>
            </a:r>
            <a:r>
              <a:rPr lang="en-US" dirty="0">
                <a:solidFill>
                  <a:srgbClr val="FF0000"/>
                </a:solidFill>
              </a:rPr>
              <a:t>market demands</a:t>
            </a:r>
          </a:p>
          <a:p>
            <a:r>
              <a:rPr lang="en-US" dirty="0"/>
              <a:t>High-genetic-merit bulls have </a:t>
            </a:r>
            <a:r>
              <a:rPr lang="en-US" dirty="0">
                <a:solidFill>
                  <a:srgbClr val="FF0000"/>
                </a:solidFill>
              </a:rPr>
              <a:t>high marketability</a:t>
            </a:r>
          </a:p>
          <a:p>
            <a:r>
              <a:rPr lang="en-US" dirty="0"/>
              <a:t>Lower inbreeding rates result in </a:t>
            </a:r>
            <a:r>
              <a:rPr lang="en-US" dirty="0">
                <a:solidFill>
                  <a:srgbClr val="FF0000"/>
                </a:solidFill>
              </a:rPr>
              <a:t>slower genetic gains</a:t>
            </a:r>
          </a:p>
          <a:p>
            <a:r>
              <a:rPr lang="en-US" dirty="0"/>
              <a:t>Who’s willing </a:t>
            </a:r>
            <a:r>
              <a:rPr lang="en-US" dirty="0">
                <a:solidFill>
                  <a:srgbClr val="FF0000"/>
                </a:solidFill>
              </a:rPr>
              <a:t>to go slower</a:t>
            </a:r>
            <a:r>
              <a:rPr lang="en-US" dirty="0"/>
              <a:t> to better manage inbreeding?</a:t>
            </a:r>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01CE539E-3CE5-D84E-9CCF-BC316025A049}"/>
              </a:ext>
            </a:extLst>
          </p:cNvPr>
          <p:cNvPicPr>
            <a:picLocks noChangeAspect="1"/>
          </p:cNvPicPr>
          <p:nvPr/>
        </p:nvPicPr>
        <p:blipFill>
          <a:blip r:embed="rId3"/>
          <a:stretch>
            <a:fillRect/>
          </a:stretch>
        </p:blipFill>
        <p:spPr>
          <a:xfrm>
            <a:off x="6284410" y="1825625"/>
            <a:ext cx="5470860" cy="3594572"/>
          </a:xfrm>
          <a:prstGeom prst="rect">
            <a:avLst/>
          </a:prstGeom>
        </p:spPr>
      </p:pic>
      <p:sp>
        <p:nvSpPr>
          <p:cNvPr id="20" name="TextBox 19">
            <a:extLst>
              <a:ext uri="{FF2B5EF4-FFF2-40B4-BE49-F238E27FC236}">
                <a16:creationId xmlns:a16="http://schemas.microsoft.com/office/drawing/2014/main" id="{A009480D-8043-7F40-A5E7-2827EA9076D4}"/>
              </a:ext>
            </a:extLst>
          </p:cNvPr>
          <p:cNvSpPr txBox="1"/>
          <p:nvPr/>
        </p:nvSpPr>
        <p:spPr>
          <a:xfrm>
            <a:off x="6172202" y="5420197"/>
            <a:ext cx="2692084" cy="338554"/>
          </a:xfrm>
          <a:prstGeom prst="rect">
            <a:avLst/>
          </a:prstGeom>
          <a:noFill/>
        </p:spPr>
        <p:txBody>
          <a:bodyPr wrap="none" rtlCol="0">
            <a:spAutoFit/>
          </a:bodyPr>
          <a:lstStyle/>
          <a:p>
            <a:r>
              <a:rPr lang="en-US" sz="1600" b="1" dirty="0"/>
              <a:t>Source:</a:t>
            </a:r>
            <a:r>
              <a:rPr lang="en-US" sz="1600" dirty="0"/>
              <a:t> Wikimedia Commons.</a:t>
            </a:r>
          </a:p>
        </p:txBody>
      </p:sp>
      <p:sp>
        <p:nvSpPr>
          <p:cNvPr id="9" name="Footer Placeholder 3">
            <a:extLst>
              <a:ext uri="{FF2B5EF4-FFF2-40B4-BE49-F238E27FC236}">
                <a16:creationId xmlns:a16="http://schemas.microsoft.com/office/drawing/2014/main" id="{A4C2FDBA-59E4-A84C-8CB3-62F91273A8C5}"/>
              </a:ext>
            </a:extLst>
          </p:cNvPr>
          <p:cNvSpPr>
            <a:spLocks noGrp="1"/>
          </p:cNvSpPr>
          <p:nvPr>
            <p:ph type="ftr" sz="quarter" idx="11"/>
          </p:nvPr>
        </p:nvSpPr>
        <p:spPr>
          <a:xfrm>
            <a:off x="838200" y="6356350"/>
            <a:ext cx="9047922" cy="365125"/>
          </a:xfrm>
        </p:spPr>
        <p:txBody>
          <a:bodyPr/>
          <a:lstStyle/>
          <a:p>
            <a:r>
              <a:rPr lang="en-US" dirty="0"/>
              <a:t>42nd ADSA Discover Conference, Managing Genetic Diversity for Future Dairy and Livestock Breeding</a:t>
            </a:r>
          </a:p>
        </p:txBody>
      </p:sp>
    </p:spTree>
    <p:extLst>
      <p:ext uri="{BB962C8B-B14F-4D97-AF65-F5344CB8AC3E}">
        <p14:creationId xmlns:p14="http://schemas.microsoft.com/office/powerpoint/2010/main" val="247799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B1AD-2AC3-A845-96D6-7C68AA8A5D4B}"/>
              </a:ext>
            </a:extLst>
          </p:cNvPr>
          <p:cNvSpPr>
            <a:spLocks noGrp="1"/>
          </p:cNvSpPr>
          <p:nvPr>
            <p:ph type="title"/>
          </p:nvPr>
        </p:nvSpPr>
        <p:spPr/>
        <p:txBody>
          <a:bodyPr/>
          <a:lstStyle/>
          <a:p>
            <a:r>
              <a:rPr lang="en-US" dirty="0"/>
              <a:t>Where are we today?</a:t>
            </a:r>
          </a:p>
        </p:txBody>
      </p:sp>
      <p:sp>
        <p:nvSpPr>
          <p:cNvPr id="4" name="Footer Placeholder 3">
            <a:extLst>
              <a:ext uri="{FF2B5EF4-FFF2-40B4-BE49-F238E27FC236}">
                <a16:creationId xmlns:a16="http://schemas.microsoft.com/office/drawing/2014/main" id="{66F6AF29-48B3-C44E-B95C-95FE9E44B892}"/>
              </a:ext>
            </a:extLst>
          </p:cNvPr>
          <p:cNvSpPr>
            <a:spLocks noGrp="1"/>
          </p:cNvSpPr>
          <p:nvPr>
            <p:ph type="ftr" sz="quarter" idx="11"/>
          </p:nvPr>
        </p:nvSpPr>
        <p:spPr/>
        <p:txBody>
          <a:bodyPr/>
          <a:lstStyle/>
          <a:p>
            <a:r>
              <a:rPr lang="en-US" dirty="0"/>
              <a:t>42nd ADSA Discover Conference, Managing Genetic Diversity for Future Dairy and Livestock Breeding</a:t>
            </a:r>
          </a:p>
        </p:txBody>
      </p:sp>
      <p:pic>
        <p:nvPicPr>
          <p:cNvPr id="5" name="Picture 4">
            <a:extLst>
              <a:ext uri="{FF2B5EF4-FFF2-40B4-BE49-F238E27FC236}">
                <a16:creationId xmlns:a16="http://schemas.microsoft.com/office/drawing/2014/main" id="{C037CA40-AABF-A547-9C10-E219CA97F7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44" b="8363"/>
          <a:stretch/>
        </p:blipFill>
        <p:spPr>
          <a:xfrm>
            <a:off x="6709710" y="1849275"/>
            <a:ext cx="5029200" cy="2407920"/>
          </a:xfrm>
          <a:prstGeom prst="rect">
            <a:avLst/>
          </a:prstGeom>
        </p:spPr>
      </p:pic>
      <p:sp>
        <p:nvSpPr>
          <p:cNvPr id="3" name="TextBox 2">
            <a:extLst>
              <a:ext uri="{FF2B5EF4-FFF2-40B4-BE49-F238E27FC236}">
                <a16:creationId xmlns:a16="http://schemas.microsoft.com/office/drawing/2014/main" id="{19DCE4D1-B066-CA4F-8945-DD625741A76D}"/>
              </a:ext>
            </a:extLst>
          </p:cNvPr>
          <p:cNvSpPr txBox="1"/>
          <p:nvPr/>
        </p:nvSpPr>
        <p:spPr>
          <a:xfrm>
            <a:off x="215113" y="5174918"/>
            <a:ext cx="2537874" cy="246221"/>
          </a:xfrm>
          <a:prstGeom prst="rect">
            <a:avLst/>
          </a:prstGeom>
          <a:noFill/>
        </p:spPr>
        <p:txBody>
          <a:bodyPr wrap="none" rtlCol="0">
            <a:spAutoFit/>
          </a:bodyPr>
          <a:lstStyle/>
          <a:p>
            <a:r>
              <a:rPr lang="en-US" sz="1000" b="1" dirty="0"/>
              <a:t>Source:</a:t>
            </a:r>
            <a:r>
              <a:rPr lang="en-US" sz="1000" dirty="0"/>
              <a:t> Council on Dairy Cattle Breeding.</a:t>
            </a:r>
          </a:p>
        </p:txBody>
      </p:sp>
      <p:sp>
        <p:nvSpPr>
          <p:cNvPr id="7" name="TextBox 6">
            <a:extLst>
              <a:ext uri="{FF2B5EF4-FFF2-40B4-BE49-F238E27FC236}">
                <a16:creationId xmlns:a16="http://schemas.microsoft.com/office/drawing/2014/main" id="{56F2615A-3055-FA4D-8BA2-BDEACBB31891}"/>
              </a:ext>
            </a:extLst>
          </p:cNvPr>
          <p:cNvSpPr txBox="1"/>
          <p:nvPr/>
        </p:nvSpPr>
        <p:spPr>
          <a:xfrm>
            <a:off x="6709710" y="4257195"/>
            <a:ext cx="2329484" cy="246221"/>
          </a:xfrm>
          <a:prstGeom prst="rect">
            <a:avLst/>
          </a:prstGeom>
          <a:noFill/>
        </p:spPr>
        <p:txBody>
          <a:bodyPr wrap="none" rtlCol="0">
            <a:spAutoFit/>
          </a:bodyPr>
          <a:lstStyle/>
          <a:p>
            <a:r>
              <a:rPr lang="en-US" sz="1000" b="1" dirty="0"/>
              <a:t>Source:</a:t>
            </a:r>
            <a:r>
              <a:rPr lang="en-US" sz="1000" dirty="0"/>
              <a:t> Lozada-Soto et al. (in review).</a:t>
            </a:r>
          </a:p>
        </p:txBody>
      </p:sp>
      <p:pic>
        <p:nvPicPr>
          <p:cNvPr id="1026" name="Picture 2">
            <a:extLst>
              <a:ext uri="{FF2B5EF4-FFF2-40B4-BE49-F238E27FC236}">
                <a16:creationId xmlns:a16="http://schemas.microsoft.com/office/drawing/2014/main" id="{BA4DDA12-9700-4A4D-AC44-F0EEB1F2A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13" y="1648702"/>
            <a:ext cx="6310071" cy="352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466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5F16-A60B-D343-8DE2-0CADBCCA94E3}"/>
              </a:ext>
            </a:extLst>
          </p:cNvPr>
          <p:cNvSpPr>
            <a:spLocks noGrp="1"/>
          </p:cNvSpPr>
          <p:nvPr>
            <p:ph type="title"/>
          </p:nvPr>
        </p:nvSpPr>
        <p:spPr/>
        <p:txBody>
          <a:bodyPr/>
          <a:lstStyle/>
          <a:p>
            <a:r>
              <a:rPr lang="en-US" dirty="0"/>
              <a:t>Should we worry about inbreeding?</a:t>
            </a:r>
          </a:p>
        </p:txBody>
      </p:sp>
      <p:sp>
        <p:nvSpPr>
          <p:cNvPr id="11" name="Footer Placeholder 3">
            <a:extLst>
              <a:ext uri="{FF2B5EF4-FFF2-40B4-BE49-F238E27FC236}">
                <a16:creationId xmlns:a16="http://schemas.microsoft.com/office/drawing/2014/main" id="{CC6E4C04-B9E5-EA46-A798-0BA8084AA4B3}"/>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graphicFrame>
        <p:nvGraphicFramePr>
          <p:cNvPr id="3" name="Table 2">
            <a:extLst>
              <a:ext uri="{FF2B5EF4-FFF2-40B4-BE49-F238E27FC236}">
                <a16:creationId xmlns:a16="http://schemas.microsoft.com/office/drawing/2014/main" id="{E937776E-E2B7-324B-A9BA-557E83306F48}"/>
              </a:ext>
            </a:extLst>
          </p:cNvPr>
          <p:cNvGraphicFramePr>
            <a:graphicFrameLocks noGrp="1"/>
          </p:cNvGraphicFramePr>
          <p:nvPr>
            <p:extLst>
              <p:ext uri="{D42A27DB-BD31-4B8C-83A1-F6EECF244321}">
                <p14:modId xmlns:p14="http://schemas.microsoft.com/office/powerpoint/2010/main" val="3696130065"/>
              </p:ext>
            </p:extLst>
          </p:nvPr>
        </p:nvGraphicFramePr>
        <p:xfrm>
          <a:off x="368786" y="2160457"/>
          <a:ext cx="11217276" cy="1370221"/>
        </p:xfrm>
        <a:graphic>
          <a:graphicData uri="http://schemas.openxmlformats.org/drawingml/2006/table">
            <a:tbl>
              <a:tblPr/>
              <a:tblGrid>
                <a:gridCol w="1349071">
                  <a:extLst>
                    <a:ext uri="{9D8B030D-6E8A-4147-A177-3AD203B41FA5}">
                      <a16:colId xmlns:a16="http://schemas.microsoft.com/office/drawing/2014/main" val="721658890"/>
                    </a:ext>
                  </a:extLst>
                </a:gridCol>
                <a:gridCol w="1119226">
                  <a:extLst>
                    <a:ext uri="{9D8B030D-6E8A-4147-A177-3AD203B41FA5}">
                      <a16:colId xmlns:a16="http://schemas.microsoft.com/office/drawing/2014/main" val="246976042"/>
                    </a:ext>
                  </a:extLst>
                </a:gridCol>
                <a:gridCol w="1623974">
                  <a:extLst>
                    <a:ext uri="{9D8B030D-6E8A-4147-A177-3AD203B41FA5}">
                      <a16:colId xmlns:a16="http://schemas.microsoft.com/office/drawing/2014/main" val="1005998815"/>
                    </a:ext>
                  </a:extLst>
                </a:gridCol>
                <a:gridCol w="1258214">
                  <a:extLst>
                    <a:ext uri="{9D8B030D-6E8A-4147-A177-3AD203B41FA5}">
                      <a16:colId xmlns:a16="http://schemas.microsoft.com/office/drawing/2014/main" val="1408885165"/>
                    </a:ext>
                  </a:extLst>
                </a:gridCol>
                <a:gridCol w="1221639">
                  <a:extLst>
                    <a:ext uri="{9D8B030D-6E8A-4147-A177-3AD203B41FA5}">
                      <a16:colId xmlns:a16="http://schemas.microsoft.com/office/drawing/2014/main" val="4053276152"/>
                    </a:ext>
                  </a:extLst>
                </a:gridCol>
                <a:gridCol w="1228953">
                  <a:extLst>
                    <a:ext uri="{9D8B030D-6E8A-4147-A177-3AD203B41FA5}">
                      <a16:colId xmlns:a16="http://schemas.microsoft.com/office/drawing/2014/main" val="1704521580"/>
                    </a:ext>
                  </a:extLst>
                </a:gridCol>
                <a:gridCol w="1141172">
                  <a:extLst>
                    <a:ext uri="{9D8B030D-6E8A-4147-A177-3AD203B41FA5}">
                      <a16:colId xmlns:a16="http://schemas.microsoft.com/office/drawing/2014/main" val="3185687685"/>
                    </a:ext>
                  </a:extLst>
                </a:gridCol>
                <a:gridCol w="1028663">
                  <a:extLst>
                    <a:ext uri="{9D8B030D-6E8A-4147-A177-3AD203B41FA5}">
                      <a16:colId xmlns:a16="http://schemas.microsoft.com/office/drawing/2014/main" val="1958595697"/>
                    </a:ext>
                  </a:extLst>
                </a:gridCol>
                <a:gridCol w="1246364">
                  <a:extLst>
                    <a:ext uri="{9D8B030D-6E8A-4147-A177-3AD203B41FA5}">
                      <a16:colId xmlns:a16="http://schemas.microsoft.com/office/drawing/2014/main" val="138345611"/>
                    </a:ext>
                  </a:extLst>
                </a:gridCol>
              </a:tblGrid>
              <a:tr h="486301">
                <a:tc>
                  <a:txBody>
                    <a:bodyPr/>
                    <a:lstStyle/>
                    <a:p>
                      <a:pPr algn="ctr"/>
                      <a:r>
                        <a:rPr lang="en-US" sz="2400" b="1" dirty="0">
                          <a:effectLst/>
                        </a:rPr>
                        <a:t>Milk</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Fat</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Protein</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PL</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SCS</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DPR</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HCR</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CCR</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LIV</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2376225"/>
                  </a:ext>
                </a:extLst>
              </a:tr>
              <a:tr h="441960">
                <a:tc>
                  <a:txBody>
                    <a:bodyPr/>
                    <a:lstStyle/>
                    <a:p>
                      <a:pPr algn="ctr"/>
                      <a:r>
                        <a:rPr lang="en-US" sz="2400" b="0" dirty="0">
                          <a:effectLst/>
                        </a:rPr>
                        <a:t>-72.4</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en-US" sz="2400" b="0" dirty="0">
                          <a:effectLst/>
                        </a:rPr>
                        <a:t>-2.66</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en-US" sz="2400" b="0" dirty="0">
                          <a:effectLst/>
                        </a:rPr>
                        <a:t>-2.08</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en-US" sz="2400" b="0" dirty="0">
                          <a:effectLst/>
                        </a:rPr>
                        <a:t>-0.28</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en-US" sz="2400" b="0" dirty="0">
                          <a:effectLst/>
                        </a:rPr>
                        <a:t>0.01</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en-US" sz="2400" b="0" dirty="0">
                          <a:effectLst/>
                        </a:rPr>
                        <a:t>-0.20</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en-US" sz="2400" b="0" dirty="0">
                          <a:effectLst/>
                        </a:rPr>
                        <a:t>-0.21</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en-US" sz="2400" b="0" dirty="0">
                          <a:effectLst/>
                        </a:rPr>
                        <a:t>-0.29</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a:r>
                        <a:rPr lang="en-US" sz="2400" b="0" dirty="0">
                          <a:effectLst/>
                        </a:rPr>
                        <a:t>-0.10</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735660980"/>
                  </a:ext>
                </a:extLst>
              </a:tr>
              <a:tr h="441960">
                <a:tc>
                  <a:txBody>
                    <a:bodyPr/>
                    <a:lstStyle/>
                    <a:p>
                      <a:pPr algn="ctr"/>
                      <a:r>
                        <a:rPr lang="en-US" sz="2400" b="0" dirty="0">
                          <a:effectLst/>
                        </a:rPr>
                        <a:t>-18.1</a:t>
                      </a:r>
                    </a:p>
                  </a:txBody>
                  <a:tcPr marL="38100" marR="38100" marT="38100" marB="3810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400" b="0" dirty="0">
                          <a:effectLst/>
                        </a:rPr>
                        <a:t>-0.67</a:t>
                      </a:r>
                    </a:p>
                  </a:txBody>
                  <a:tcPr marL="38100" marR="38100" marT="38100" marB="3810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400" b="0" dirty="0">
                          <a:effectLst/>
                        </a:rPr>
                        <a:t>-0.52</a:t>
                      </a:r>
                    </a:p>
                  </a:txBody>
                  <a:tcPr marL="38100" marR="38100" marT="38100" marB="3810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400" b="0" dirty="0">
                          <a:effectLst/>
                        </a:rPr>
                        <a:t>-0.07</a:t>
                      </a:r>
                    </a:p>
                  </a:txBody>
                  <a:tcPr marL="38100" marR="38100" marT="38100" marB="3810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400" b="0" dirty="0">
                          <a:effectLst/>
                        </a:rPr>
                        <a:t>0.025</a:t>
                      </a:r>
                    </a:p>
                  </a:txBody>
                  <a:tcPr marL="38100" marR="38100" marT="38100" marB="3810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400" b="0" dirty="0">
                          <a:effectLst/>
                        </a:rPr>
                        <a:t>-0.05</a:t>
                      </a:r>
                    </a:p>
                  </a:txBody>
                  <a:tcPr marL="38100" marR="38100" marT="38100" marB="3810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400" b="0" dirty="0">
                          <a:effectLst/>
                        </a:rPr>
                        <a:t>-0.05</a:t>
                      </a:r>
                    </a:p>
                  </a:txBody>
                  <a:tcPr marL="38100" marR="38100" marT="38100" marB="3810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400" b="0" dirty="0">
                          <a:effectLst/>
                        </a:rPr>
                        <a:t>-0.07</a:t>
                      </a:r>
                    </a:p>
                  </a:txBody>
                  <a:tcPr marL="38100" marR="38100" marT="38100" marB="3810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400" b="0" dirty="0">
                          <a:effectLst/>
                        </a:rPr>
                        <a:t>-0.025</a:t>
                      </a:r>
                    </a:p>
                  </a:txBody>
                  <a:tcPr marL="38100" marR="38100" marT="38100" marB="3810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34017185"/>
                  </a:ext>
                </a:extLst>
              </a:tr>
            </a:tbl>
          </a:graphicData>
        </a:graphic>
      </p:graphicFrame>
      <p:sp>
        <p:nvSpPr>
          <p:cNvPr id="4" name="TextBox 3">
            <a:extLst>
              <a:ext uri="{FF2B5EF4-FFF2-40B4-BE49-F238E27FC236}">
                <a16:creationId xmlns:a16="http://schemas.microsoft.com/office/drawing/2014/main" id="{3C52CF1E-77F4-7E48-811B-1BF110DFA984}"/>
              </a:ext>
            </a:extLst>
          </p:cNvPr>
          <p:cNvSpPr txBox="1"/>
          <p:nvPr/>
        </p:nvSpPr>
        <p:spPr>
          <a:xfrm>
            <a:off x="368786" y="3533884"/>
            <a:ext cx="7071231" cy="338554"/>
          </a:xfrm>
          <a:prstGeom prst="rect">
            <a:avLst/>
          </a:prstGeom>
          <a:noFill/>
        </p:spPr>
        <p:txBody>
          <a:bodyPr wrap="none" rtlCol="0">
            <a:spAutoFit/>
          </a:bodyPr>
          <a:lstStyle/>
          <a:p>
            <a:r>
              <a:rPr lang="en-US" sz="1600" b="1" i="1" dirty="0"/>
              <a:t>Source:</a:t>
            </a:r>
            <a:r>
              <a:rPr lang="en-US" sz="1600" dirty="0"/>
              <a:t> CDCB (https://</a:t>
            </a:r>
            <a:r>
              <a:rPr lang="en-US" sz="1600" dirty="0" err="1"/>
              <a:t>queries.uscdcb.com</a:t>
            </a:r>
            <a:r>
              <a:rPr lang="en-US" sz="1600" dirty="0"/>
              <a:t>/</a:t>
            </a:r>
            <a:r>
              <a:rPr lang="en-US" sz="1600" dirty="0" err="1"/>
              <a:t>eval</a:t>
            </a:r>
            <a:r>
              <a:rPr lang="en-US" sz="1600" dirty="0"/>
              <a:t>/summary/</a:t>
            </a:r>
            <a:r>
              <a:rPr lang="en-US" sz="1600" dirty="0" err="1"/>
              <a:t>Bmean_bases_het.cfm</a:t>
            </a:r>
            <a:r>
              <a:rPr lang="en-US" sz="1600" dirty="0"/>
              <a:t>).</a:t>
            </a:r>
          </a:p>
        </p:txBody>
      </p:sp>
      <p:sp>
        <p:nvSpPr>
          <p:cNvPr id="5" name="TextBox 4">
            <a:extLst>
              <a:ext uri="{FF2B5EF4-FFF2-40B4-BE49-F238E27FC236}">
                <a16:creationId xmlns:a16="http://schemas.microsoft.com/office/drawing/2014/main" id="{1AB91D48-1626-FD42-8A93-054CD1616A02}"/>
              </a:ext>
            </a:extLst>
          </p:cNvPr>
          <p:cNvSpPr txBox="1"/>
          <p:nvPr/>
        </p:nvSpPr>
        <p:spPr>
          <a:xfrm>
            <a:off x="601381" y="1541941"/>
            <a:ext cx="10924529" cy="461665"/>
          </a:xfrm>
          <a:prstGeom prst="rect">
            <a:avLst/>
          </a:prstGeom>
          <a:noFill/>
        </p:spPr>
        <p:txBody>
          <a:bodyPr wrap="none" rtlCol="0">
            <a:spAutoFit/>
          </a:bodyPr>
          <a:lstStyle/>
          <a:p>
            <a:r>
              <a:rPr lang="en-US" sz="2400" b="1" dirty="0">
                <a:solidFill>
                  <a:schemeClr val="tx2"/>
                </a:solidFill>
              </a:rPr>
              <a:t>Change in phenotypic performance per 1% (0.25%) increase in inbreeding</a:t>
            </a:r>
          </a:p>
        </p:txBody>
      </p:sp>
      <p:graphicFrame>
        <p:nvGraphicFramePr>
          <p:cNvPr id="7" name="Table 6">
            <a:extLst>
              <a:ext uri="{FF2B5EF4-FFF2-40B4-BE49-F238E27FC236}">
                <a16:creationId xmlns:a16="http://schemas.microsoft.com/office/drawing/2014/main" id="{0BC84919-B209-4443-8FDB-68D043A353E5}"/>
              </a:ext>
            </a:extLst>
          </p:cNvPr>
          <p:cNvGraphicFramePr>
            <a:graphicFrameLocks noGrp="1"/>
          </p:cNvGraphicFramePr>
          <p:nvPr>
            <p:extLst>
              <p:ext uri="{D42A27DB-BD31-4B8C-83A1-F6EECF244321}">
                <p14:modId xmlns:p14="http://schemas.microsoft.com/office/powerpoint/2010/main" val="1787058957"/>
              </p:ext>
            </p:extLst>
          </p:nvPr>
        </p:nvGraphicFramePr>
        <p:xfrm>
          <a:off x="368786" y="4758132"/>
          <a:ext cx="11217276" cy="928261"/>
        </p:xfrm>
        <a:graphic>
          <a:graphicData uri="http://schemas.openxmlformats.org/drawingml/2006/table">
            <a:tbl>
              <a:tblPr/>
              <a:tblGrid>
                <a:gridCol w="1349071">
                  <a:extLst>
                    <a:ext uri="{9D8B030D-6E8A-4147-A177-3AD203B41FA5}">
                      <a16:colId xmlns:a16="http://schemas.microsoft.com/office/drawing/2014/main" val="721658890"/>
                    </a:ext>
                  </a:extLst>
                </a:gridCol>
                <a:gridCol w="1119226">
                  <a:extLst>
                    <a:ext uri="{9D8B030D-6E8A-4147-A177-3AD203B41FA5}">
                      <a16:colId xmlns:a16="http://schemas.microsoft.com/office/drawing/2014/main" val="246976042"/>
                    </a:ext>
                  </a:extLst>
                </a:gridCol>
                <a:gridCol w="1623974">
                  <a:extLst>
                    <a:ext uri="{9D8B030D-6E8A-4147-A177-3AD203B41FA5}">
                      <a16:colId xmlns:a16="http://schemas.microsoft.com/office/drawing/2014/main" val="1005998815"/>
                    </a:ext>
                  </a:extLst>
                </a:gridCol>
                <a:gridCol w="1258214">
                  <a:extLst>
                    <a:ext uri="{9D8B030D-6E8A-4147-A177-3AD203B41FA5}">
                      <a16:colId xmlns:a16="http://schemas.microsoft.com/office/drawing/2014/main" val="1408885165"/>
                    </a:ext>
                  </a:extLst>
                </a:gridCol>
                <a:gridCol w="1221639">
                  <a:extLst>
                    <a:ext uri="{9D8B030D-6E8A-4147-A177-3AD203B41FA5}">
                      <a16:colId xmlns:a16="http://schemas.microsoft.com/office/drawing/2014/main" val="4053276152"/>
                    </a:ext>
                  </a:extLst>
                </a:gridCol>
                <a:gridCol w="1228953">
                  <a:extLst>
                    <a:ext uri="{9D8B030D-6E8A-4147-A177-3AD203B41FA5}">
                      <a16:colId xmlns:a16="http://schemas.microsoft.com/office/drawing/2014/main" val="1704521580"/>
                    </a:ext>
                  </a:extLst>
                </a:gridCol>
                <a:gridCol w="1141172">
                  <a:extLst>
                    <a:ext uri="{9D8B030D-6E8A-4147-A177-3AD203B41FA5}">
                      <a16:colId xmlns:a16="http://schemas.microsoft.com/office/drawing/2014/main" val="3185687685"/>
                    </a:ext>
                  </a:extLst>
                </a:gridCol>
                <a:gridCol w="1028663">
                  <a:extLst>
                    <a:ext uri="{9D8B030D-6E8A-4147-A177-3AD203B41FA5}">
                      <a16:colId xmlns:a16="http://schemas.microsoft.com/office/drawing/2014/main" val="1958595697"/>
                    </a:ext>
                  </a:extLst>
                </a:gridCol>
                <a:gridCol w="1246364">
                  <a:extLst>
                    <a:ext uri="{9D8B030D-6E8A-4147-A177-3AD203B41FA5}">
                      <a16:colId xmlns:a16="http://schemas.microsoft.com/office/drawing/2014/main" val="138345611"/>
                    </a:ext>
                  </a:extLst>
                </a:gridCol>
              </a:tblGrid>
              <a:tr h="486301">
                <a:tc>
                  <a:txBody>
                    <a:bodyPr/>
                    <a:lstStyle/>
                    <a:p>
                      <a:pPr algn="ctr"/>
                      <a:r>
                        <a:rPr lang="en-US" sz="2400" b="1" dirty="0">
                          <a:effectLst/>
                        </a:rPr>
                        <a:t>Milk</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Fat</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Protein</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PL</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SCS</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DPR</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HCR</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CCR</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effectLst/>
                        </a:rPr>
                        <a:t>LIV</a:t>
                      </a:r>
                    </a:p>
                  </a:txBody>
                  <a:tcPr marL="38100" marR="38100" marT="38100" marB="3810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2376225"/>
                  </a:ext>
                </a:extLst>
              </a:tr>
              <a:tr h="441960">
                <a:tc>
                  <a:txBody>
                    <a:bodyPr/>
                    <a:lstStyle/>
                    <a:p>
                      <a:pPr algn="ctr"/>
                      <a:r>
                        <a:rPr lang="en-US" sz="2400" b="0" dirty="0">
                          <a:effectLst/>
                          <a:highlight>
                            <a:srgbClr val="00FF00"/>
                          </a:highlight>
                        </a:rPr>
                        <a:t>+126.9</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0" dirty="0">
                          <a:effectLst/>
                          <a:highlight>
                            <a:srgbClr val="00FF00"/>
                          </a:highlight>
                        </a:rPr>
                        <a:t>+7.7</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0" dirty="0">
                          <a:effectLst/>
                          <a:highlight>
                            <a:srgbClr val="00FF00"/>
                          </a:highlight>
                        </a:rPr>
                        <a:t>+4.4</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0" dirty="0">
                          <a:effectLst/>
                          <a:highlight>
                            <a:srgbClr val="00FF00"/>
                          </a:highlight>
                        </a:rPr>
                        <a:t>+0.49</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0" dirty="0">
                          <a:effectLst/>
                          <a:highlight>
                            <a:srgbClr val="00FFFF"/>
                          </a:highlight>
                        </a:rPr>
                        <a:t>-0.02</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0" dirty="0">
                          <a:effectLst/>
                          <a:highlight>
                            <a:srgbClr val="00FFFF"/>
                          </a:highlight>
                        </a:rPr>
                        <a:t>+0.03</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0" dirty="0">
                          <a:effectLst/>
                          <a:highlight>
                            <a:srgbClr val="00FF00"/>
                          </a:highlight>
                        </a:rPr>
                        <a:t>+0.15</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0" dirty="0">
                          <a:effectLst/>
                          <a:highlight>
                            <a:srgbClr val="00FF00"/>
                          </a:highlight>
                        </a:rPr>
                        <a:t>+0.15</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0" dirty="0">
                          <a:effectLst/>
                          <a:highlight>
                            <a:srgbClr val="00FF00"/>
                          </a:highlight>
                        </a:rPr>
                        <a:t>+0.25</a:t>
                      </a:r>
                    </a:p>
                  </a:txBody>
                  <a:tcPr marL="38100" marR="38100" marT="38100" marB="381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35660980"/>
                  </a:ext>
                </a:extLst>
              </a:tr>
            </a:tbl>
          </a:graphicData>
        </a:graphic>
      </p:graphicFrame>
      <p:sp>
        <p:nvSpPr>
          <p:cNvPr id="8" name="TextBox 7">
            <a:extLst>
              <a:ext uri="{FF2B5EF4-FFF2-40B4-BE49-F238E27FC236}">
                <a16:creationId xmlns:a16="http://schemas.microsoft.com/office/drawing/2014/main" id="{E68DD649-8C2B-B748-BE77-4C009292DE37}"/>
              </a:ext>
            </a:extLst>
          </p:cNvPr>
          <p:cNvSpPr txBox="1"/>
          <p:nvPr/>
        </p:nvSpPr>
        <p:spPr>
          <a:xfrm>
            <a:off x="368786" y="5686393"/>
            <a:ext cx="11389721" cy="338554"/>
          </a:xfrm>
          <a:prstGeom prst="rect">
            <a:avLst/>
          </a:prstGeom>
          <a:noFill/>
        </p:spPr>
        <p:txBody>
          <a:bodyPr wrap="none" rtlCol="0">
            <a:spAutoFit/>
          </a:bodyPr>
          <a:lstStyle/>
          <a:p>
            <a:r>
              <a:rPr lang="en-US" sz="1600" b="1" i="1" dirty="0"/>
              <a:t>Source:</a:t>
            </a:r>
            <a:r>
              <a:rPr lang="en-US" sz="1600" dirty="0"/>
              <a:t> AGIL, ARS, USDA (https://</a:t>
            </a:r>
            <a:r>
              <a:rPr lang="en-US" sz="1600" dirty="0" err="1"/>
              <a:t>www.ars.usda.gov</a:t>
            </a:r>
            <a:r>
              <a:rPr lang="en-US" sz="1600" dirty="0"/>
              <a:t>/</a:t>
            </a:r>
            <a:r>
              <a:rPr lang="en-US" sz="1600" dirty="0" err="1"/>
              <a:t>ARSUserFiles</a:t>
            </a:r>
            <a:r>
              <a:rPr lang="en-US" sz="1600" dirty="0"/>
              <a:t>/80420530/Publications/ARR/nmcalc-2021_ARR-NM8.pdf).</a:t>
            </a:r>
          </a:p>
        </p:txBody>
      </p:sp>
      <p:sp>
        <p:nvSpPr>
          <p:cNvPr id="9" name="TextBox 8">
            <a:extLst>
              <a:ext uri="{FF2B5EF4-FFF2-40B4-BE49-F238E27FC236}">
                <a16:creationId xmlns:a16="http://schemas.microsoft.com/office/drawing/2014/main" id="{55F72AE2-520C-1447-9943-BF44B5D14289}"/>
              </a:ext>
            </a:extLst>
          </p:cNvPr>
          <p:cNvSpPr txBox="1"/>
          <p:nvPr/>
        </p:nvSpPr>
        <p:spPr>
          <a:xfrm>
            <a:off x="1426468" y="4205054"/>
            <a:ext cx="8984126" cy="461665"/>
          </a:xfrm>
          <a:prstGeom prst="rect">
            <a:avLst/>
          </a:prstGeom>
          <a:noFill/>
        </p:spPr>
        <p:txBody>
          <a:bodyPr wrap="none" rtlCol="0">
            <a:spAutoFit/>
          </a:bodyPr>
          <a:lstStyle/>
          <a:p>
            <a:r>
              <a:rPr lang="en-US" sz="2400" b="1" dirty="0">
                <a:solidFill>
                  <a:schemeClr val="tx2"/>
                </a:solidFill>
              </a:rPr>
              <a:t>Change in genetic potential per year when selecting on NM$</a:t>
            </a:r>
          </a:p>
        </p:txBody>
      </p:sp>
    </p:spTree>
    <p:extLst>
      <p:ext uri="{BB962C8B-B14F-4D97-AF65-F5344CB8AC3E}">
        <p14:creationId xmlns:p14="http://schemas.microsoft.com/office/powerpoint/2010/main" val="235471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075F-BBAD-A149-84B0-AE43B9576676}"/>
              </a:ext>
            </a:extLst>
          </p:cNvPr>
          <p:cNvSpPr>
            <a:spLocks noGrp="1"/>
          </p:cNvSpPr>
          <p:nvPr>
            <p:ph type="title"/>
          </p:nvPr>
        </p:nvSpPr>
        <p:spPr>
          <a:xfrm>
            <a:off x="838200" y="365125"/>
            <a:ext cx="10820400" cy="1325563"/>
          </a:xfrm>
        </p:spPr>
        <p:txBody>
          <a:bodyPr/>
          <a:lstStyle/>
          <a:p>
            <a:r>
              <a:rPr lang="en-US" dirty="0"/>
              <a:t>Are we concerned about the wrong thing?</a:t>
            </a:r>
          </a:p>
        </p:txBody>
      </p:sp>
      <p:sp>
        <p:nvSpPr>
          <p:cNvPr id="3" name="Content Placeholder 2">
            <a:extLst>
              <a:ext uri="{FF2B5EF4-FFF2-40B4-BE49-F238E27FC236}">
                <a16:creationId xmlns:a16="http://schemas.microsoft.com/office/drawing/2014/main" id="{9196F237-3294-BC4D-AF42-61AE8388BB49}"/>
              </a:ext>
            </a:extLst>
          </p:cNvPr>
          <p:cNvSpPr>
            <a:spLocks noGrp="1"/>
          </p:cNvSpPr>
          <p:nvPr>
            <p:ph idx="1"/>
          </p:nvPr>
        </p:nvSpPr>
        <p:spPr>
          <a:xfrm>
            <a:off x="838199" y="1825625"/>
            <a:ext cx="10820399" cy="4351338"/>
          </a:xfrm>
        </p:spPr>
        <p:txBody>
          <a:bodyPr/>
          <a:lstStyle/>
          <a:p>
            <a:r>
              <a:rPr lang="en-US" dirty="0"/>
              <a:t>“Selection, however - in marked contrast to its effectiveness in changing average merit - </a:t>
            </a:r>
            <a:r>
              <a:rPr lang="en-US" b="1" dirty="0"/>
              <a:t>is a very feeble tool for changing homozygosity</a:t>
            </a:r>
            <a:r>
              <a:rPr lang="en-US" dirty="0"/>
              <a:t>, except under the very simplest genetic situations…” (Lush, 1945)</a:t>
            </a:r>
          </a:p>
          <a:p>
            <a:r>
              <a:rPr lang="en-US" dirty="0"/>
              <a:t>“When the pure breeds finally reach equilibrium between the production of heterozygosis by mutations and the loss of heterozygosis because the effective number of animals in the breed is small, it is possible that </a:t>
            </a:r>
            <a:r>
              <a:rPr lang="en-US" b="1" dirty="0"/>
              <a:t>the pure breed may support only a few scores of unfixed loci</a:t>
            </a:r>
            <a:r>
              <a:rPr lang="en-US" dirty="0"/>
              <a:t>.” (Lush, 1945)</a:t>
            </a:r>
          </a:p>
        </p:txBody>
      </p:sp>
      <p:sp>
        <p:nvSpPr>
          <p:cNvPr id="4" name="Footer Placeholder 3">
            <a:extLst>
              <a:ext uri="{FF2B5EF4-FFF2-40B4-BE49-F238E27FC236}">
                <a16:creationId xmlns:a16="http://schemas.microsoft.com/office/drawing/2014/main" id="{161D66ED-1C08-EC44-94AF-120D232FCED0}"/>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spTree>
    <p:extLst>
      <p:ext uri="{BB962C8B-B14F-4D97-AF65-F5344CB8AC3E}">
        <p14:creationId xmlns:p14="http://schemas.microsoft.com/office/powerpoint/2010/main" val="144977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4E703-F87C-C848-91FC-C5B18CFE6062}"/>
              </a:ext>
            </a:extLst>
          </p:cNvPr>
          <p:cNvSpPr>
            <a:spLocks noGrp="1"/>
          </p:cNvSpPr>
          <p:nvPr>
            <p:ph type="title"/>
          </p:nvPr>
        </p:nvSpPr>
        <p:spPr>
          <a:xfrm>
            <a:off x="838199" y="365125"/>
            <a:ext cx="10892589" cy="1325563"/>
          </a:xfrm>
        </p:spPr>
        <p:txBody>
          <a:bodyPr/>
          <a:lstStyle/>
          <a:p>
            <a:r>
              <a:rPr lang="en-US" dirty="0"/>
              <a:t>Proposed – Continue with PTA adjustments</a:t>
            </a:r>
          </a:p>
        </p:txBody>
      </p:sp>
      <p:sp>
        <p:nvSpPr>
          <p:cNvPr id="3" name="Content Placeholder 2">
            <a:extLst>
              <a:ext uri="{FF2B5EF4-FFF2-40B4-BE49-F238E27FC236}">
                <a16:creationId xmlns:a16="http://schemas.microsoft.com/office/drawing/2014/main" id="{750EA21A-4F3A-EC4C-9743-C7752A55137D}"/>
              </a:ext>
            </a:extLst>
          </p:cNvPr>
          <p:cNvSpPr>
            <a:spLocks noGrp="1"/>
          </p:cNvSpPr>
          <p:nvPr>
            <p:ph sz="half" idx="1"/>
          </p:nvPr>
        </p:nvSpPr>
        <p:spPr/>
        <p:txBody>
          <a:bodyPr/>
          <a:lstStyle/>
          <a:p>
            <a:r>
              <a:rPr lang="en-US" dirty="0"/>
              <a:t>Penalize bulls whose daughters are more related than average to the breed</a:t>
            </a:r>
          </a:p>
          <a:p>
            <a:pPr lvl="1"/>
            <a:r>
              <a:rPr lang="en-US" dirty="0"/>
              <a:t>This is already done in the US</a:t>
            </a:r>
          </a:p>
          <a:p>
            <a:r>
              <a:rPr lang="en-US" dirty="0"/>
              <a:t>Use genomic rather than pedigree inbreeding</a:t>
            </a:r>
          </a:p>
          <a:p>
            <a:pPr lvl="1"/>
            <a:r>
              <a:rPr lang="en-US" dirty="0"/>
              <a:t>Recently changed in US</a:t>
            </a:r>
          </a:p>
          <a:p>
            <a:r>
              <a:rPr lang="en-US" dirty="0"/>
              <a:t>Should we limit active bulls from the same sire family?</a:t>
            </a:r>
          </a:p>
          <a:p>
            <a:pPr lvl="1"/>
            <a:r>
              <a:rPr lang="en-US" dirty="0"/>
              <a:t>What about embryo donors?</a:t>
            </a:r>
          </a:p>
        </p:txBody>
      </p:sp>
      <p:sp>
        <p:nvSpPr>
          <p:cNvPr id="5" name="Footer Placeholder 4">
            <a:extLst>
              <a:ext uri="{FF2B5EF4-FFF2-40B4-BE49-F238E27FC236}">
                <a16:creationId xmlns:a16="http://schemas.microsoft.com/office/drawing/2014/main" id="{5011A292-6ACE-8047-B918-5E04A137BC43}"/>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pic>
        <p:nvPicPr>
          <p:cNvPr id="12290" name="Picture 2">
            <a:extLst>
              <a:ext uri="{FF2B5EF4-FFF2-40B4-BE49-F238E27FC236}">
                <a16:creationId xmlns:a16="http://schemas.microsoft.com/office/drawing/2014/main" id="{19A47A28-3232-A147-A53B-97D01A9E1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1690688"/>
            <a:ext cx="5181598" cy="38861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C83087-4E40-BC4A-8747-2B2D6EA06F6E}"/>
              </a:ext>
            </a:extLst>
          </p:cNvPr>
          <p:cNvSpPr txBox="1"/>
          <p:nvPr/>
        </p:nvSpPr>
        <p:spPr>
          <a:xfrm>
            <a:off x="6096000" y="5576886"/>
            <a:ext cx="2181175" cy="338554"/>
          </a:xfrm>
          <a:prstGeom prst="rect">
            <a:avLst/>
          </a:prstGeom>
          <a:noFill/>
        </p:spPr>
        <p:txBody>
          <a:bodyPr wrap="none" rtlCol="0">
            <a:spAutoFit/>
          </a:bodyPr>
          <a:lstStyle/>
          <a:p>
            <a:r>
              <a:rPr lang="en-US" sz="1600" b="1" dirty="0"/>
              <a:t>Source:</a:t>
            </a:r>
            <a:r>
              <a:rPr lang="en-US" sz="1600" dirty="0"/>
              <a:t> Alta Genetics.</a:t>
            </a:r>
          </a:p>
        </p:txBody>
      </p:sp>
    </p:spTree>
    <p:extLst>
      <p:ext uri="{BB962C8B-B14F-4D97-AF65-F5344CB8AC3E}">
        <p14:creationId xmlns:p14="http://schemas.microsoft.com/office/powerpoint/2010/main" val="230429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C8ED-E70F-E843-994E-6130FC8E9E69}"/>
              </a:ext>
            </a:extLst>
          </p:cNvPr>
          <p:cNvSpPr>
            <a:spLocks noGrp="1"/>
          </p:cNvSpPr>
          <p:nvPr>
            <p:ph type="title"/>
          </p:nvPr>
        </p:nvSpPr>
        <p:spPr/>
        <p:txBody>
          <a:bodyPr/>
          <a:lstStyle/>
          <a:p>
            <a:r>
              <a:rPr lang="en-US" dirty="0"/>
              <a:t>Proposed – Trim pedigrees?</a:t>
            </a:r>
          </a:p>
        </p:txBody>
      </p:sp>
      <p:sp>
        <p:nvSpPr>
          <p:cNvPr id="3" name="Content Placeholder 2">
            <a:extLst>
              <a:ext uri="{FF2B5EF4-FFF2-40B4-BE49-F238E27FC236}">
                <a16:creationId xmlns:a16="http://schemas.microsoft.com/office/drawing/2014/main" id="{A1E84487-5935-9641-8CB7-E88E0F5EF58A}"/>
              </a:ext>
            </a:extLst>
          </p:cNvPr>
          <p:cNvSpPr>
            <a:spLocks noGrp="1"/>
          </p:cNvSpPr>
          <p:nvPr>
            <p:ph idx="1"/>
          </p:nvPr>
        </p:nvSpPr>
        <p:spPr>
          <a:xfrm>
            <a:off x="838200" y="1825625"/>
            <a:ext cx="6286500" cy="4351338"/>
          </a:xfrm>
        </p:spPr>
        <p:txBody>
          <a:bodyPr/>
          <a:lstStyle/>
          <a:p>
            <a:r>
              <a:rPr lang="en-US" dirty="0"/>
              <a:t>Inbreeding melts away with the touch of a button!</a:t>
            </a:r>
          </a:p>
          <a:p>
            <a:r>
              <a:rPr lang="en-US" dirty="0"/>
              <a:t>Reflects the biological reality that recent inbreeding is more problematic than old inbreeding</a:t>
            </a:r>
          </a:p>
          <a:p>
            <a:r>
              <a:rPr lang="en-US" dirty="0"/>
              <a:t>Some countries already do this</a:t>
            </a:r>
          </a:p>
          <a:p>
            <a:pPr lvl="1"/>
            <a:r>
              <a:rPr lang="en-US" dirty="0"/>
              <a:t>Italy – 4 generations</a:t>
            </a:r>
          </a:p>
          <a:p>
            <a:pPr lvl="1"/>
            <a:r>
              <a:rPr lang="en-US" dirty="0"/>
              <a:t>Slovak Republic – 3 generations</a:t>
            </a:r>
          </a:p>
          <a:p>
            <a:pPr lvl="1"/>
            <a:r>
              <a:rPr lang="en-US" dirty="0"/>
              <a:t>UK – 5 generations</a:t>
            </a:r>
          </a:p>
          <a:p>
            <a:pPr lvl="1"/>
            <a:r>
              <a:rPr lang="en-US" dirty="0"/>
              <a:t>Some countries have more recent “founder” years</a:t>
            </a:r>
          </a:p>
        </p:txBody>
      </p:sp>
      <p:sp>
        <p:nvSpPr>
          <p:cNvPr id="4" name="Footer Placeholder 3">
            <a:extLst>
              <a:ext uri="{FF2B5EF4-FFF2-40B4-BE49-F238E27FC236}">
                <a16:creationId xmlns:a16="http://schemas.microsoft.com/office/drawing/2014/main" id="{BE742348-6844-454E-A208-CDBA65E930A3}"/>
              </a:ext>
            </a:extLst>
          </p:cNvPr>
          <p:cNvSpPr>
            <a:spLocks noGrp="1"/>
          </p:cNvSpPr>
          <p:nvPr>
            <p:ph type="ftr" sz="quarter" idx="11"/>
          </p:nvPr>
        </p:nvSpPr>
        <p:spPr/>
        <p:txBody>
          <a:bodyPr/>
          <a:lstStyle/>
          <a:p>
            <a:r>
              <a:rPr lang="en-US"/>
              <a:t>42nd ADSA Discover Conference, Managing Genetic Diversity for Future Dairy and Livestock Breeding</a:t>
            </a:r>
            <a:endParaRPr lang="en-US" dirty="0"/>
          </a:p>
        </p:txBody>
      </p:sp>
      <p:pic>
        <p:nvPicPr>
          <p:cNvPr id="5" name="Content Placeholder 9">
            <a:extLst>
              <a:ext uri="{FF2B5EF4-FFF2-40B4-BE49-F238E27FC236}">
                <a16:creationId xmlns:a16="http://schemas.microsoft.com/office/drawing/2014/main" id="{79C4E183-90F5-734E-B810-4C55F390F48A}"/>
              </a:ext>
            </a:extLst>
          </p:cNvPr>
          <p:cNvPicPr>
            <a:picLocks noChangeAspect="1"/>
          </p:cNvPicPr>
          <p:nvPr/>
        </p:nvPicPr>
        <p:blipFill rotWithShape="1">
          <a:blip r:embed="rId2">
            <a:extLst>
              <a:ext uri="{28A0092B-C50C-407E-A947-70E740481C1C}">
                <a14:useLocalDpi xmlns:a14="http://schemas.microsoft.com/office/drawing/2010/main" val="0"/>
              </a:ext>
            </a:extLst>
          </a:blip>
          <a:srcRect l="33822" t="15738" r="35199" b="2285"/>
          <a:stretch/>
        </p:blipFill>
        <p:spPr>
          <a:xfrm>
            <a:off x="7738315" y="136525"/>
            <a:ext cx="4229100" cy="6294927"/>
          </a:xfrm>
          <a:prstGeom prst="rect">
            <a:avLst/>
          </a:prstGeom>
        </p:spPr>
      </p:pic>
    </p:spTree>
    <p:extLst>
      <p:ext uri="{BB962C8B-B14F-4D97-AF65-F5344CB8AC3E}">
        <p14:creationId xmlns:p14="http://schemas.microsoft.com/office/powerpoint/2010/main" val="170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C425-9042-2343-A6B2-1F42F8967EAF}"/>
              </a:ext>
            </a:extLst>
          </p:cNvPr>
          <p:cNvSpPr>
            <a:spLocks noGrp="1"/>
          </p:cNvSpPr>
          <p:nvPr>
            <p:ph type="title"/>
          </p:nvPr>
        </p:nvSpPr>
        <p:spPr/>
        <p:txBody>
          <a:bodyPr/>
          <a:lstStyle/>
          <a:p>
            <a:r>
              <a:rPr lang="en-US" dirty="0"/>
              <a:t>Proposed – No PTA published?</a:t>
            </a:r>
          </a:p>
        </p:txBody>
      </p:sp>
      <p:sp>
        <p:nvSpPr>
          <p:cNvPr id="3" name="Content Placeholder 2">
            <a:extLst>
              <a:ext uri="{FF2B5EF4-FFF2-40B4-BE49-F238E27FC236}">
                <a16:creationId xmlns:a16="http://schemas.microsoft.com/office/drawing/2014/main" id="{1229EE58-35F4-D746-A18D-4AFA4A02F750}"/>
              </a:ext>
            </a:extLst>
          </p:cNvPr>
          <p:cNvSpPr>
            <a:spLocks noGrp="1"/>
          </p:cNvSpPr>
          <p:nvPr>
            <p:ph sz="half" idx="1"/>
          </p:nvPr>
        </p:nvSpPr>
        <p:spPr>
          <a:xfrm>
            <a:off x="838200" y="1825625"/>
            <a:ext cx="5430253" cy="4667250"/>
          </a:xfrm>
        </p:spPr>
        <p:txBody>
          <a:bodyPr/>
          <a:lstStyle/>
          <a:p>
            <a:r>
              <a:rPr lang="en-US" dirty="0"/>
              <a:t>To avoid overuse of bulls, no PTA will be published</a:t>
            </a:r>
          </a:p>
          <a:p>
            <a:r>
              <a:rPr lang="en-US" dirty="0"/>
              <a:t>Bulls will be mated at random to the cow population</a:t>
            </a:r>
          </a:p>
          <a:p>
            <a:r>
              <a:rPr lang="en-US" dirty="0"/>
              <a:t>Or, bulls can receive “red”, “yellow”, or “green” badges for each trait to indicate quality</a:t>
            </a:r>
          </a:p>
          <a:p>
            <a:r>
              <a:rPr lang="en-US" dirty="0"/>
              <a:t>Or, only the mate selection software knows the PTA</a:t>
            </a:r>
          </a:p>
        </p:txBody>
      </p:sp>
      <p:pic>
        <p:nvPicPr>
          <p:cNvPr id="3074" name="Picture 2" descr="Magic Cow | Cow vs Aliens Wiki | Fandom">
            <a:extLst>
              <a:ext uri="{FF2B5EF4-FFF2-40B4-BE49-F238E27FC236}">
                <a16:creationId xmlns:a16="http://schemas.microsoft.com/office/drawing/2014/main" id="{BCB95D86-C0BE-A646-A3BB-D1731C5A0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825625"/>
            <a:ext cx="4572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0BAA0992-359F-C243-9B73-5A7AB9A1A263}"/>
              </a:ext>
            </a:extLst>
          </p:cNvPr>
          <p:cNvSpPr>
            <a:spLocks noGrp="1"/>
          </p:cNvSpPr>
          <p:nvPr>
            <p:ph type="ftr" sz="quarter" idx="11"/>
          </p:nvPr>
        </p:nvSpPr>
        <p:spPr>
          <a:xfrm>
            <a:off x="838200" y="6356350"/>
            <a:ext cx="9047922" cy="365125"/>
          </a:xfrm>
        </p:spPr>
        <p:txBody>
          <a:bodyPr/>
          <a:lstStyle/>
          <a:p>
            <a:r>
              <a:rPr lang="en-US" dirty="0"/>
              <a:t>42nd ADSA Discover Conference, Managing Genetic Diversity for Future Dairy and Livestock Breeding</a:t>
            </a:r>
          </a:p>
        </p:txBody>
      </p:sp>
    </p:spTree>
    <p:extLst>
      <p:ext uri="{BB962C8B-B14F-4D97-AF65-F5344CB8AC3E}">
        <p14:creationId xmlns:p14="http://schemas.microsoft.com/office/powerpoint/2010/main" val="2202636884"/>
      </p:ext>
    </p:extLst>
  </p:cSld>
  <p:clrMapOvr>
    <a:masterClrMapping/>
  </p:clrMapOvr>
</p:sld>
</file>

<file path=ppt/theme/theme1.xml><?xml version="1.0" encoding="utf-8"?>
<a:theme xmlns:a="http://schemas.openxmlformats.org/drawingml/2006/main" name="Peak">
  <a:themeElements>
    <a:clrScheme name="Peak">
      <a:dk1>
        <a:srgbClr val="5F5F5F"/>
      </a:dk1>
      <a:lt1>
        <a:sysClr val="window" lastClr="FFFFFF"/>
      </a:lt1>
      <a:dk2>
        <a:srgbClr val="8E258D"/>
      </a:dk2>
      <a:lt2>
        <a:srgbClr val="F8F8F8"/>
      </a:lt2>
      <a:accent1>
        <a:srgbClr val="8E258D"/>
      </a:accent1>
      <a:accent2>
        <a:srgbClr val="808080"/>
      </a:accent2>
      <a:accent3>
        <a:srgbClr val="C286A7"/>
      </a:accent3>
      <a:accent4>
        <a:srgbClr val="DDDDDD"/>
      </a:accent4>
      <a:accent5>
        <a:srgbClr val="5F5F5F"/>
      </a:accent5>
      <a:accent6>
        <a:srgbClr val="4D4D4D"/>
      </a:accent6>
      <a:hlink>
        <a:srgbClr val="C286A7"/>
      </a:hlink>
      <a:folHlink>
        <a:srgbClr val="919191"/>
      </a:folHlink>
    </a:clrScheme>
    <a:fontScheme name="Leelawadee">
      <a:majorFont>
        <a:latin typeface="Leelawadee"/>
        <a:ea typeface=""/>
        <a:cs typeface=""/>
      </a:majorFont>
      <a:minorFont>
        <a:latin typeface="Leelawad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AK" id="{C0DAB73E-669B-4935-AC2E-7731829592D4}" vid="{AE77D09D-D06D-4B01-8203-41511279F9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19933</TotalTime>
  <Words>1659</Words>
  <Application>Microsoft Macintosh PowerPoint</Application>
  <PresentationFormat>Widescreen</PresentationFormat>
  <Paragraphs>214</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Leelawadee</vt:lpstr>
      <vt:lpstr>Peak</vt:lpstr>
      <vt:lpstr>A New Look at Genetic Evaluation</vt:lpstr>
      <vt:lpstr>Outline </vt:lpstr>
      <vt:lpstr>There’s a race to find high bulls</vt:lpstr>
      <vt:lpstr>Where are we today?</vt:lpstr>
      <vt:lpstr>Should we worry about inbreeding?</vt:lpstr>
      <vt:lpstr>Are we concerned about the wrong thing?</vt:lpstr>
      <vt:lpstr>Proposed – Continue with PTA adjustments</vt:lpstr>
      <vt:lpstr>Proposed – Trim pedigrees?</vt:lpstr>
      <vt:lpstr>Proposed – No PTA published?</vt:lpstr>
      <vt:lpstr>Proposed – Terminal dairy embryos?</vt:lpstr>
      <vt:lpstr>Proposed – Change the index?</vt:lpstr>
      <vt:lpstr>Proposed – Gene editing?</vt:lpstr>
      <vt:lpstr>I can’t be serious about this, can I?</vt:lpstr>
      <vt:lpstr>The future – Outcrossing between studs</vt:lpstr>
      <vt:lpstr>Do we have Holstein outcrosses today?</vt:lpstr>
      <vt:lpstr>The future – In vitro breeding</vt:lpstr>
      <vt:lpstr>The future – License to operate?</vt:lpstr>
      <vt:lpstr>Are there better solutions to this problem?</vt:lpstr>
      <vt:lpstr>Big and small farms need different things</vt:lpstr>
      <vt:lpstr>Closing thoughts</vt:lpstr>
      <vt:lpstr>Conclusions</vt:lpstr>
      <vt:lpstr>Conclusions</vt:lpstr>
    </vt:vector>
  </TitlesOfParts>
  <Manager/>
  <Company>Alta Genetics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Kadijk</dc:creator>
  <cp:keywords/>
  <dc:description/>
  <cp:lastModifiedBy>John Cole</cp:lastModifiedBy>
  <cp:revision>379</cp:revision>
  <dcterms:created xsi:type="dcterms:W3CDTF">2015-10-15T13:30:25Z</dcterms:created>
  <dcterms:modified xsi:type="dcterms:W3CDTF">2023-10-27T17:45:41Z</dcterms:modified>
  <cp:category/>
</cp:coreProperties>
</file>